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8.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2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1"/>
  </p:notesMasterIdLst>
  <p:sldIdLst>
    <p:sldId id="256" r:id="rId2"/>
    <p:sldId id="257" r:id="rId3"/>
    <p:sldId id="297" r:id="rId4"/>
    <p:sldId id="258" r:id="rId5"/>
    <p:sldId id="259" r:id="rId6"/>
    <p:sldId id="260" r:id="rId7"/>
    <p:sldId id="305" r:id="rId8"/>
    <p:sldId id="306" r:id="rId9"/>
    <p:sldId id="261" r:id="rId10"/>
    <p:sldId id="262" r:id="rId11"/>
    <p:sldId id="263" r:id="rId12"/>
    <p:sldId id="307" r:id="rId13"/>
    <p:sldId id="264" r:id="rId14"/>
    <p:sldId id="265" r:id="rId15"/>
    <p:sldId id="266" r:id="rId16"/>
    <p:sldId id="267" r:id="rId17"/>
    <p:sldId id="268" r:id="rId18"/>
    <p:sldId id="298" r:id="rId19"/>
    <p:sldId id="299" r:id="rId20"/>
    <p:sldId id="302" r:id="rId21"/>
    <p:sldId id="300" r:id="rId22"/>
    <p:sldId id="301" r:id="rId23"/>
    <p:sldId id="269" r:id="rId24"/>
    <p:sldId id="270" r:id="rId25"/>
    <p:sldId id="271" r:id="rId26"/>
    <p:sldId id="272" r:id="rId27"/>
    <p:sldId id="273" r:id="rId28"/>
    <p:sldId id="304" r:id="rId29"/>
    <p:sldId id="274" r:id="rId30"/>
    <p:sldId id="275" r:id="rId31"/>
    <p:sldId id="276" r:id="rId32"/>
    <p:sldId id="277" r:id="rId33"/>
    <p:sldId id="278" r:id="rId34"/>
    <p:sldId id="279" r:id="rId35"/>
    <p:sldId id="280" r:id="rId36"/>
    <p:sldId id="282" r:id="rId37"/>
    <p:sldId id="303" r:id="rId38"/>
    <p:sldId id="296" r:id="rId39"/>
    <p:sldId id="295" r:id="rId40"/>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p:cViewPr varScale="1">
        <p:scale>
          <a:sx n="87" d="100"/>
          <a:sy n="87" d="100"/>
        </p:scale>
        <p:origin x="25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399BA225-A931-4AC0-9CD8-C658FACE5226}" type="datetimeFigureOut">
              <a:rPr lang="fa-IR" smtClean="0"/>
              <a:pPr/>
              <a:t>10/11/1441</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608B1CC-E605-4F98-943C-6281751E35BA}" type="slidenum">
              <a:rPr lang="fa-IR" smtClean="0"/>
              <a:pPr/>
              <a:t>‹#›</a:t>
            </a:fld>
            <a:endParaRPr lang="fa-IR"/>
          </a:p>
        </p:txBody>
      </p:sp>
    </p:spTree>
    <p:extLst>
      <p:ext uri="{BB962C8B-B14F-4D97-AF65-F5344CB8AC3E}">
        <p14:creationId xmlns:p14="http://schemas.microsoft.com/office/powerpoint/2010/main" val="43329962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9608B1CC-E605-4F98-943C-6281751E35BA}" type="slidenum">
              <a:rPr lang="fa-IR" smtClean="0"/>
              <a:pPr/>
              <a:t>9</a:t>
            </a:fld>
            <a:endParaRPr lang="fa-IR"/>
          </a:p>
        </p:txBody>
      </p:sp>
    </p:spTree>
    <p:extLst>
      <p:ext uri="{BB962C8B-B14F-4D97-AF65-F5344CB8AC3E}">
        <p14:creationId xmlns:p14="http://schemas.microsoft.com/office/powerpoint/2010/main" val="3155492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8C326A22-A62B-4ACC-8662-55F9A3A55A0B}" type="datetimeFigureOut">
              <a:rPr lang="fa-IR" smtClean="0"/>
              <a:pPr/>
              <a:t>10/11/1441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B4E53E8-51FB-4663-A0AB-D9BD6ECC2B32}" type="slidenum">
              <a:rPr lang="fa-IR" smtClean="0"/>
              <a:pPr/>
              <a:t>‹#›</a:t>
            </a:fld>
            <a:endParaRPr lang="fa-IR"/>
          </a:p>
        </p:txBody>
      </p:sp>
    </p:spTree>
    <p:extLst>
      <p:ext uri="{BB962C8B-B14F-4D97-AF65-F5344CB8AC3E}">
        <p14:creationId xmlns:p14="http://schemas.microsoft.com/office/powerpoint/2010/main" val="2797807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C326A22-A62B-4ACC-8662-55F9A3A55A0B}" type="datetimeFigureOut">
              <a:rPr lang="fa-IR" smtClean="0"/>
              <a:pPr/>
              <a:t>10/11/1441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B4E53E8-51FB-4663-A0AB-D9BD6ECC2B32}" type="slidenum">
              <a:rPr lang="fa-IR" smtClean="0"/>
              <a:pPr/>
              <a:t>‹#›</a:t>
            </a:fld>
            <a:endParaRPr lang="fa-IR"/>
          </a:p>
        </p:txBody>
      </p:sp>
    </p:spTree>
    <p:extLst>
      <p:ext uri="{BB962C8B-B14F-4D97-AF65-F5344CB8AC3E}">
        <p14:creationId xmlns:p14="http://schemas.microsoft.com/office/powerpoint/2010/main" val="4241038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C326A22-A62B-4ACC-8662-55F9A3A55A0B}" type="datetimeFigureOut">
              <a:rPr lang="fa-IR" smtClean="0"/>
              <a:pPr/>
              <a:t>10/11/1441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B4E53E8-51FB-4663-A0AB-D9BD6ECC2B32}" type="slidenum">
              <a:rPr lang="fa-IR" smtClean="0"/>
              <a:pPr/>
              <a:t>‹#›</a:t>
            </a:fld>
            <a:endParaRPr lang="fa-IR"/>
          </a:p>
        </p:txBody>
      </p:sp>
    </p:spTree>
    <p:extLst>
      <p:ext uri="{BB962C8B-B14F-4D97-AF65-F5344CB8AC3E}">
        <p14:creationId xmlns:p14="http://schemas.microsoft.com/office/powerpoint/2010/main" val="180228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C326A22-A62B-4ACC-8662-55F9A3A55A0B}" type="datetimeFigureOut">
              <a:rPr lang="fa-IR" smtClean="0"/>
              <a:pPr/>
              <a:t>10/11/1441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B4E53E8-51FB-4663-A0AB-D9BD6ECC2B32}" type="slidenum">
              <a:rPr lang="fa-IR" smtClean="0"/>
              <a:pPr/>
              <a:t>‹#›</a:t>
            </a:fld>
            <a:endParaRPr lang="fa-IR"/>
          </a:p>
        </p:txBody>
      </p:sp>
    </p:spTree>
    <p:extLst>
      <p:ext uri="{BB962C8B-B14F-4D97-AF65-F5344CB8AC3E}">
        <p14:creationId xmlns:p14="http://schemas.microsoft.com/office/powerpoint/2010/main" val="345930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326A22-A62B-4ACC-8662-55F9A3A55A0B}" type="datetimeFigureOut">
              <a:rPr lang="fa-IR" smtClean="0"/>
              <a:pPr/>
              <a:t>10/11/1441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B4E53E8-51FB-4663-A0AB-D9BD6ECC2B32}" type="slidenum">
              <a:rPr lang="fa-IR" smtClean="0"/>
              <a:pPr/>
              <a:t>‹#›</a:t>
            </a:fld>
            <a:endParaRPr lang="fa-IR"/>
          </a:p>
        </p:txBody>
      </p:sp>
    </p:spTree>
    <p:extLst>
      <p:ext uri="{BB962C8B-B14F-4D97-AF65-F5344CB8AC3E}">
        <p14:creationId xmlns:p14="http://schemas.microsoft.com/office/powerpoint/2010/main" val="3240767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8C326A22-A62B-4ACC-8662-55F9A3A55A0B}" type="datetimeFigureOut">
              <a:rPr lang="fa-IR" smtClean="0"/>
              <a:pPr/>
              <a:t>10/11/1441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B4E53E8-51FB-4663-A0AB-D9BD6ECC2B32}" type="slidenum">
              <a:rPr lang="fa-IR" smtClean="0"/>
              <a:pPr/>
              <a:t>‹#›</a:t>
            </a:fld>
            <a:endParaRPr lang="fa-IR"/>
          </a:p>
        </p:txBody>
      </p:sp>
    </p:spTree>
    <p:extLst>
      <p:ext uri="{BB962C8B-B14F-4D97-AF65-F5344CB8AC3E}">
        <p14:creationId xmlns:p14="http://schemas.microsoft.com/office/powerpoint/2010/main" val="906088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8C326A22-A62B-4ACC-8662-55F9A3A55A0B}" type="datetimeFigureOut">
              <a:rPr lang="fa-IR" smtClean="0"/>
              <a:pPr/>
              <a:t>10/11/1441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0B4E53E8-51FB-4663-A0AB-D9BD6ECC2B32}" type="slidenum">
              <a:rPr lang="fa-IR" smtClean="0"/>
              <a:pPr/>
              <a:t>‹#›</a:t>
            </a:fld>
            <a:endParaRPr lang="fa-IR"/>
          </a:p>
        </p:txBody>
      </p:sp>
    </p:spTree>
    <p:extLst>
      <p:ext uri="{BB962C8B-B14F-4D97-AF65-F5344CB8AC3E}">
        <p14:creationId xmlns:p14="http://schemas.microsoft.com/office/powerpoint/2010/main" val="2055402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8C326A22-A62B-4ACC-8662-55F9A3A55A0B}" type="datetimeFigureOut">
              <a:rPr lang="fa-IR" smtClean="0"/>
              <a:pPr/>
              <a:t>10/11/1441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0B4E53E8-51FB-4663-A0AB-D9BD6ECC2B32}" type="slidenum">
              <a:rPr lang="fa-IR" smtClean="0"/>
              <a:pPr/>
              <a:t>‹#›</a:t>
            </a:fld>
            <a:endParaRPr lang="fa-IR"/>
          </a:p>
        </p:txBody>
      </p:sp>
    </p:spTree>
    <p:extLst>
      <p:ext uri="{BB962C8B-B14F-4D97-AF65-F5344CB8AC3E}">
        <p14:creationId xmlns:p14="http://schemas.microsoft.com/office/powerpoint/2010/main" val="21183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326A22-A62B-4ACC-8662-55F9A3A55A0B}" type="datetimeFigureOut">
              <a:rPr lang="fa-IR" smtClean="0"/>
              <a:pPr/>
              <a:t>10/11/1441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0B4E53E8-51FB-4663-A0AB-D9BD6ECC2B32}" type="slidenum">
              <a:rPr lang="fa-IR" smtClean="0"/>
              <a:pPr/>
              <a:t>‹#›</a:t>
            </a:fld>
            <a:endParaRPr lang="fa-IR"/>
          </a:p>
        </p:txBody>
      </p:sp>
    </p:spTree>
    <p:extLst>
      <p:ext uri="{BB962C8B-B14F-4D97-AF65-F5344CB8AC3E}">
        <p14:creationId xmlns:p14="http://schemas.microsoft.com/office/powerpoint/2010/main" val="4079127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326A22-A62B-4ACC-8662-55F9A3A55A0B}" type="datetimeFigureOut">
              <a:rPr lang="fa-IR" smtClean="0"/>
              <a:pPr/>
              <a:t>10/11/1441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B4E53E8-51FB-4663-A0AB-D9BD6ECC2B32}" type="slidenum">
              <a:rPr lang="fa-IR" smtClean="0"/>
              <a:pPr/>
              <a:t>‹#›</a:t>
            </a:fld>
            <a:endParaRPr lang="fa-IR"/>
          </a:p>
        </p:txBody>
      </p:sp>
    </p:spTree>
    <p:extLst>
      <p:ext uri="{BB962C8B-B14F-4D97-AF65-F5344CB8AC3E}">
        <p14:creationId xmlns:p14="http://schemas.microsoft.com/office/powerpoint/2010/main" val="1575630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326A22-A62B-4ACC-8662-55F9A3A55A0B}" type="datetimeFigureOut">
              <a:rPr lang="fa-IR" smtClean="0"/>
              <a:pPr/>
              <a:t>10/11/1441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B4E53E8-51FB-4663-A0AB-D9BD6ECC2B32}" type="slidenum">
              <a:rPr lang="fa-IR" smtClean="0"/>
              <a:pPr/>
              <a:t>‹#›</a:t>
            </a:fld>
            <a:endParaRPr lang="fa-IR"/>
          </a:p>
        </p:txBody>
      </p:sp>
    </p:spTree>
    <p:extLst>
      <p:ext uri="{BB962C8B-B14F-4D97-AF65-F5344CB8AC3E}">
        <p14:creationId xmlns:p14="http://schemas.microsoft.com/office/powerpoint/2010/main" val="3697792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C326A22-A62B-4ACC-8662-55F9A3A55A0B}" type="datetimeFigureOut">
              <a:rPr lang="fa-IR" smtClean="0"/>
              <a:pPr/>
              <a:t>10/11/1441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4E53E8-51FB-4663-A0AB-D9BD6ECC2B32}" type="slidenum">
              <a:rPr lang="fa-IR" smtClean="0"/>
              <a:pPr/>
              <a:t>‹#›</a:t>
            </a:fld>
            <a:endParaRPr lang="fa-IR"/>
          </a:p>
        </p:txBody>
      </p:sp>
    </p:spTree>
    <p:extLst>
      <p:ext uri="{BB962C8B-B14F-4D97-AF65-F5344CB8AC3E}">
        <p14:creationId xmlns:p14="http://schemas.microsoft.com/office/powerpoint/2010/main" val="1255827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2.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2524835"/>
            <a:ext cx="9953767" cy="1733265"/>
          </a:xfrm>
        </p:spPr>
        <p:txBody>
          <a:bodyPr>
            <a:noAutofit/>
          </a:bodyPr>
          <a:lstStyle/>
          <a:p>
            <a:r>
              <a:rPr lang="fa-IR" sz="4400" dirty="0" smtClean="0">
                <a:solidFill>
                  <a:srgbClr val="C00000"/>
                </a:solidFill>
                <a:latin typeface="Calibri"/>
                <a:ea typeface="Calibri"/>
                <a:cs typeface="B Yagut" panose="00000400000000000000" pitchFamily="2" charset="-78"/>
              </a:rPr>
              <a:t>فصل سوم </a:t>
            </a:r>
            <a:br>
              <a:rPr lang="fa-IR" sz="4400" dirty="0" smtClean="0">
                <a:solidFill>
                  <a:srgbClr val="C00000"/>
                </a:solidFill>
                <a:latin typeface="Calibri"/>
                <a:ea typeface="Calibri"/>
                <a:cs typeface="B Yagut" panose="00000400000000000000" pitchFamily="2" charset="-78"/>
              </a:rPr>
            </a:br>
            <a:r>
              <a:rPr lang="fa-IR" sz="4400" dirty="0" smtClean="0">
                <a:solidFill>
                  <a:srgbClr val="C00000"/>
                </a:solidFill>
                <a:latin typeface="Calibri"/>
                <a:ea typeface="Calibri"/>
                <a:cs typeface="B Yagut" panose="00000400000000000000" pitchFamily="2" charset="-78"/>
              </a:rPr>
              <a:t/>
            </a:r>
            <a:br>
              <a:rPr lang="fa-IR" sz="4400" dirty="0" smtClean="0">
                <a:solidFill>
                  <a:srgbClr val="C00000"/>
                </a:solidFill>
                <a:latin typeface="Calibri"/>
                <a:ea typeface="Calibri"/>
                <a:cs typeface="B Yagut" panose="00000400000000000000" pitchFamily="2" charset="-78"/>
              </a:rPr>
            </a:br>
            <a:r>
              <a:rPr lang="fa-IR" sz="4400" dirty="0" smtClean="0">
                <a:solidFill>
                  <a:srgbClr val="C00000"/>
                </a:solidFill>
                <a:latin typeface="Calibri"/>
                <a:ea typeface="Calibri"/>
                <a:cs typeface="B Yagut" panose="00000400000000000000" pitchFamily="2" charset="-78"/>
              </a:rPr>
              <a:t> </a:t>
            </a:r>
            <a:r>
              <a:rPr lang="fa-IR" sz="4400" dirty="0" smtClean="0">
                <a:latin typeface="Calibri"/>
                <a:ea typeface="Calibri"/>
                <a:cs typeface="B Yagut" panose="00000400000000000000" pitchFamily="2" charset="-78"/>
              </a:rPr>
              <a:t>تغذیه </a:t>
            </a:r>
            <a:r>
              <a:rPr lang="fa-IR" sz="4400" dirty="0">
                <a:latin typeface="Calibri"/>
                <a:ea typeface="Calibri"/>
                <a:cs typeface="B Yagut" panose="00000400000000000000" pitchFamily="2" charset="-78"/>
              </a:rPr>
              <a:t>در گروههای مختلف سنی و گروههای آسیب پذیر</a:t>
            </a:r>
            <a:endParaRPr lang="fa-IR" sz="4400" dirty="0"/>
          </a:p>
        </p:txBody>
      </p:sp>
    </p:spTree>
    <p:extLst>
      <p:ext uri="{BB962C8B-B14F-4D97-AF65-F5344CB8AC3E}">
        <p14:creationId xmlns:p14="http://schemas.microsoft.com/office/powerpoint/2010/main" val="254579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7137"/>
            <a:ext cx="10515600" cy="1325563"/>
          </a:xfrm>
        </p:spPr>
        <p:txBody>
          <a:bodyPr/>
          <a:lstStyle/>
          <a:p>
            <a:pPr algn="ctr"/>
            <a:r>
              <a:rPr lang="fa-IR" sz="4000" b="1" dirty="0">
                <a:solidFill>
                  <a:srgbClr val="00B050"/>
                </a:solidFill>
                <a:latin typeface="Calibri"/>
                <a:cs typeface="B Yagut" panose="00000400000000000000" pitchFamily="2" charset="-78"/>
              </a:rPr>
              <a:t>مشکلات شایع تغذیه ای در دوران بارداری</a:t>
            </a:r>
            <a:endParaRPr lang="fa-IR" dirty="0"/>
          </a:p>
        </p:txBody>
      </p:sp>
      <p:sp>
        <p:nvSpPr>
          <p:cNvPr id="3" name="Content Placeholder 2"/>
          <p:cNvSpPr>
            <a:spLocks noGrp="1"/>
          </p:cNvSpPr>
          <p:nvPr>
            <p:ph idx="1"/>
          </p:nvPr>
        </p:nvSpPr>
        <p:spPr>
          <a:xfrm>
            <a:off x="915537" y="2098580"/>
            <a:ext cx="10515600" cy="3892787"/>
          </a:xfrm>
        </p:spPr>
        <p:txBody>
          <a:bodyPr/>
          <a:lstStyle/>
          <a:p>
            <a:pPr marL="342900" lvl="0" indent="-342900">
              <a:lnSpc>
                <a:spcPct val="100000"/>
              </a:lnSpc>
              <a:spcBef>
                <a:spcPct val="20000"/>
              </a:spcBef>
            </a:pPr>
            <a:r>
              <a:rPr lang="fa-IR" sz="2600" b="1" dirty="0">
                <a:solidFill>
                  <a:srgbClr val="C0504D">
                    <a:lumMod val="50000"/>
                  </a:srgbClr>
                </a:solidFill>
                <a:cs typeface="B Yagut" panose="00000400000000000000" pitchFamily="2" charset="-78"/>
              </a:rPr>
              <a:t>تهوع </a:t>
            </a:r>
          </a:p>
          <a:p>
            <a:pPr marL="342900" lvl="0" indent="-342900">
              <a:lnSpc>
                <a:spcPct val="100000"/>
              </a:lnSpc>
              <a:spcBef>
                <a:spcPct val="20000"/>
              </a:spcBef>
            </a:pPr>
            <a:r>
              <a:rPr lang="fa-IR" sz="2600" b="1" dirty="0">
                <a:solidFill>
                  <a:srgbClr val="C0504D">
                    <a:lumMod val="50000"/>
                  </a:srgbClr>
                </a:solidFill>
                <a:cs typeface="B Yagut" panose="00000400000000000000" pitchFamily="2" charset="-78"/>
              </a:rPr>
              <a:t>یبوست و بواسیر</a:t>
            </a:r>
          </a:p>
          <a:p>
            <a:pPr marL="342900" lvl="0" indent="-342900">
              <a:lnSpc>
                <a:spcPct val="100000"/>
              </a:lnSpc>
              <a:spcBef>
                <a:spcPct val="20000"/>
              </a:spcBef>
            </a:pPr>
            <a:r>
              <a:rPr lang="fa-IR" sz="2600" b="1" dirty="0">
                <a:solidFill>
                  <a:srgbClr val="C0504D">
                    <a:lumMod val="50000"/>
                  </a:srgbClr>
                </a:solidFill>
                <a:cs typeface="B Yagut" panose="00000400000000000000" pitchFamily="2" charset="-78"/>
              </a:rPr>
              <a:t>ترش کردن و سوزش سر دل</a:t>
            </a:r>
          </a:p>
          <a:p>
            <a:pPr marL="342900" lvl="0" indent="-342900">
              <a:lnSpc>
                <a:spcPct val="100000"/>
              </a:lnSpc>
              <a:spcBef>
                <a:spcPct val="20000"/>
              </a:spcBef>
            </a:pPr>
            <a:r>
              <a:rPr lang="fa-IR" sz="2600" b="1" dirty="0">
                <a:solidFill>
                  <a:srgbClr val="C0504D">
                    <a:lumMod val="50000"/>
                  </a:srgbClr>
                </a:solidFill>
                <a:cs typeface="B Yagut" panose="00000400000000000000" pitchFamily="2" charset="-78"/>
              </a:rPr>
              <a:t>ورم</a:t>
            </a:r>
          </a:p>
          <a:p>
            <a:pPr marL="342900" lvl="0" indent="-342900">
              <a:lnSpc>
                <a:spcPct val="100000"/>
              </a:lnSpc>
              <a:spcBef>
                <a:spcPct val="20000"/>
              </a:spcBef>
            </a:pPr>
            <a:r>
              <a:rPr lang="fa-IR" sz="2600" b="1" dirty="0">
                <a:solidFill>
                  <a:srgbClr val="C0504D">
                    <a:lumMod val="50000"/>
                  </a:srgbClr>
                </a:solidFill>
                <a:cs typeface="B Yagut" panose="00000400000000000000" pitchFamily="2" charset="-78"/>
              </a:rPr>
              <a:t>دیابت</a:t>
            </a:r>
          </a:p>
          <a:p>
            <a:pPr marL="0" indent="0">
              <a:buNone/>
            </a:pPr>
            <a:endParaRPr lang="fa-I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31206962"/>
      </p:ext>
    </p:extLst>
  </p:cSld>
  <p:clrMapOvr>
    <a:masterClrMapping/>
  </p:clrMapOvr>
  <mc:AlternateContent xmlns:mc="http://schemas.openxmlformats.org/markup-compatibility/2006" xmlns:p14="http://schemas.microsoft.com/office/powerpoint/2010/main">
    <mc:Choice Requires="p14">
      <p:transition spd="slow" p14:dur="2000" advTm="203162"/>
    </mc:Choice>
    <mc:Fallback xmlns="">
      <p:transition spd="slow" advTm="203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4000" dirty="0">
                <a:solidFill>
                  <a:srgbClr val="00B050"/>
                </a:solidFill>
                <a:latin typeface="Calibri"/>
                <a:cs typeface="B Yagut" panose="00000400000000000000" pitchFamily="2" charset="-78"/>
              </a:rPr>
              <a:t>شناسایی مادران باردار در معرض خطر سوءتغذیه</a:t>
            </a:r>
            <a:endParaRPr lang="fa-IR" dirty="0"/>
          </a:p>
        </p:txBody>
      </p:sp>
      <p:sp>
        <p:nvSpPr>
          <p:cNvPr id="3" name="Content Placeholder 2"/>
          <p:cNvSpPr>
            <a:spLocks noGrp="1"/>
          </p:cNvSpPr>
          <p:nvPr>
            <p:ph idx="1"/>
          </p:nvPr>
        </p:nvSpPr>
        <p:spPr/>
        <p:txBody>
          <a:bodyPr/>
          <a:lstStyle/>
          <a:p>
            <a:pPr marL="342900" lvl="0" indent="-342900">
              <a:lnSpc>
                <a:spcPct val="100000"/>
              </a:lnSpc>
              <a:spcBef>
                <a:spcPct val="20000"/>
              </a:spcBef>
              <a:buNone/>
            </a:pPr>
            <a:r>
              <a:rPr lang="fa-IR" sz="2600" b="1" dirty="0">
                <a:cs typeface="B Yagut" panose="00000400000000000000" pitchFamily="2" charset="-78"/>
              </a:rPr>
              <a:t>راههای شناختن مادر دچار سوء تغذیه</a:t>
            </a:r>
          </a:p>
          <a:p>
            <a:pPr marL="342900" lvl="0" indent="-342900">
              <a:lnSpc>
                <a:spcPct val="100000"/>
              </a:lnSpc>
              <a:spcBef>
                <a:spcPct val="20000"/>
              </a:spcBef>
            </a:pPr>
            <a:r>
              <a:rPr lang="fa-IR" sz="2600" b="1" dirty="0">
                <a:cs typeface="B Yagut" panose="00000400000000000000" pitchFamily="2" charset="-78"/>
              </a:rPr>
              <a:t>کم بودن وزن مادر </a:t>
            </a:r>
            <a:r>
              <a:rPr lang="fa-IR" sz="2600" b="1" dirty="0" smtClean="0">
                <a:cs typeface="B Yagut" panose="00000400000000000000" pitchFamily="2" charset="-78"/>
              </a:rPr>
              <a:t>قبل </a:t>
            </a:r>
            <a:r>
              <a:rPr lang="fa-IR" sz="2600" b="1" dirty="0">
                <a:cs typeface="B Yagut" panose="00000400000000000000" pitchFamily="2" charset="-78"/>
              </a:rPr>
              <a:t>از حاملگی</a:t>
            </a:r>
          </a:p>
          <a:p>
            <a:pPr marL="342900" lvl="0" indent="-342900">
              <a:lnSpc>
                <a:spcPct val="100000"/>
              </a:lnSpc>
              <a:spcBef>
                <a:spcPct val="20000"/>
              </a:spcBef>
            </a:pPr>
            <a:r>
              <a:rPr lang="fa-IR" sz="2600" b="1" dirty="0">
                <a:cs typeface="B Yagut" panose="00000400000000000000" pitchFamily="2" charset="-78"/>
              </a:rPr>
              <a:t>کوتاهی قد مادر(کمتر از 145 </a:t>
            </a:r>
            <a:r>
              <a:rPr lang="en-US" sz="2600" b="1" dirty="0">
                <a:cs typeface="B Yagut" panose="00000400000000000000" pitchFamily="2" charset="-78"/>
              </a:rPr>
              <a:t>cm</a:t>
            </a:r>
            <a:r>
              <a:rPr lang="fa-IR" sz="2600" b="1" dirty="0">
                <a:cs typeface="B Yagut" panose="00000400000000000000" pitchFamily="2" charset="-78"/>
              </a:rPr>
              <a:t> )</a:t>
            </a:r>
          </a:p>
          <a:p>
            <a:pPr marL="342900" lvl="0" indent="-342900">
              <a:lnSpc>
                <a:spcPct val="100000"/>
              </a:lnSpc>
              <a:spcBef>
                <a:spcPct val="20000"/>
              </a:spcBef>
            </a:pPr>
            <a:r>
              <a:rPr lang="fa-IR" sz="2600" b="1" dirty="0">
                <a:cs typeface="B Yagut" panose="00000400000000000000" pitchFamily="2" charset="-78"/>
              </a:rPr>
              <a:t>روند نا مطلوب وزن گیری مادر در دوران بارداری</a:t>
            </a:r>
          </a:p>
          <a:p>
            <a:pPr marL="342900" lvl="0" indent="-342900">
              <a:lnSpc>
                <a:spcPct val="100000"/>
              </a:lnSpc>
              <a:spcBef>
                <a:spcPct val="20000"/>
              </a:spcBef>
            </a:pPr>
            <a:r>
              <a:rPr lang="fa-IR" sz="2600" b="1" dirty="0">
                <a:cs typeface="B Yagut" panose="00000400000000000000" pitchFamily="2" charset="-78"/>
              </a:rPr>
              <a:t>حاملگی های مکرر با فاصله کم</a:t>
            </a:r>
          </a:p>
          <a:p>
            <a:pPr marL="342900" lvl="0" indent="-342900">
              <a:lnSpc>
                <a:spcPct val="100000"/>
              </a:lnSpc>
              <a:spcBef>
                <a:spcPct val="20000"/>
              </a:spcBef>
            </a:pPr>
            <a:r>
              <a:rPr lang="fa-IR" sz="2600" b="1" dirty="0">
                <a:cs typeface="B Yagut" panose="00000400000000000000" pitchFamily="2" charset="-78"/>
              </a:rPr>
              <a:t>سابقه تولد نوزاد کم وزن</a:t>
            </a:r>
          </a:p>
          <a:p>
            <a:pPr marL="342900" lvl="0" indent="-342900">
              <a:lnSpc>
                <a:spcPct val="100000"/>
              </a:lnSpc>
              <a:spcBef>
                <a:spcPct val="20000"/>
              </a:spcBef>
            </a:pPr>
            <a:r>
              <a:rPr lang="fa-IR" sz="2600" b="1" dirty="0">
                <a:cs typeface="B Yagut" panose="00000400000000000000" pitchFamily="2" charset="-78"/>
              </a:rPr>
              <a:t>حاملگی قبل از 18 سالگی و بعد از 35 سالگی</a:t>
            </a:r>
          </a:p>
          <a:p>
            <a:pPr marL="342900" lvl="0" indent="-342900">
              <a:lnSpc>
                <a:spcPct val="100000"/>
              </a:lnSpc>
              <a:spcBef>
                <a:spcPct val="20000"/>
              </a:spcBef>
            </a:pPr>
            <a:r>
              <a:rPr lang="fa-IR" sz="2600" b="1" dirty="0">
                <a:cs typeface="B Yagut" panose="00000400000000000000" pitchFamily="2" charset="-78"/>
              </a:rPr>
              <a:t>ابتلا به بیماریهای قلبی ،کلیوی ،دیابت وفشار خون</a:t>
            </a:r>
            <a:endParaRPr lang="en-US" sz="2600" b="1" dirty="0">
              <a:cs typeface="B Yagut" panose="00000400000000000000" pitchFamily="2" charset="-78"/>
            </a:endParaRPr>
          </a:p>
          <a:p>
            <a:pPr marL="0" indent="0">
              <a:buNone/>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09052459"/>
      </p:ext>
    </p:extLst>
  </p:cSld>
  <p:clrMapOvr>
    <a:masterClrMapping/>
  </p:clrMapOvr>
  <mc:AlternateContent xmlns:mc="http://schemas.openxmlformats.org/markup-compatibility/2006" xmlns:p14="http://schemas.microsoft.com/office/powerpoint/2010/main">
    <mc:Choice Requires="p14">
      <p:transition spd="slow" p14:dur="2000" advTm="80016"/>
    </mc:Choice>
    <mc:Fallback xmlns="">
      <p:transition spd="slow" advTm="80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00B050"/>
                </a:solidFill>
                <a:cs typeface="B Yagut" panose="00000400000000000000" pitchFamily="2" charset="-78"/>
              </a:rPr>
              <a:t>تغذیه در دوران شیر دهی</a:t>
            </a:r>
            <a:endParaRPr lang="en-US" dirty="0">
              <a:solidFill>
                <a:srgbClr val="00B050"/>
              </a:solidFill>
              <a:cs typeface="B Yagut" panose="00000400000000000000" pitchFamily="2" charset="-78"/>
            </a:endParaRPr>
          </a:p>
        </p:txBody>
      </p:sp>
      <p:sp>
        <p:nvSpPr>
          <p:cNvPr id="3" name="Content Placeholder 2"/>
          <p:cNvSpPr>
            <a:spLocks noGrp="1"/>
          </p:cNvSpPr>
          <p:nvPr>
            <p:ph idx="1"/>
          </p:nvPr>
        </p:nvSpPr>
        <p:spPr/>
        <p:txBody>
          <a:bodyPr>
            <a:normAutofit/>
          </a:bodyPr>
          <a:lstStyle/>
          <a:p>
            <a:pPr algn="just"/>
            <a:r>
              <a:rPr lang="fa-IR" b="1" dirty="0">
                <a:cs typeface="B Yagut" panose="00000400000000000000" pitchFamily="2" charset="-78"/>
              </a:rPr>
              <a:t>مادری که کودکش را شیر می دهد نیاز به غذای خوب ، کافی و کامل دارد به ویژه اگر این مادر فعالیتهایی در خانه یا خارج از منزل داشته باشد . چنین مادری اگر رژیم غذائی خوبی نداشته باشد به زودی وزن از دست داده و خیلی زود خسته می شود .</a:t>
            </a:r>
            <a:endParaRPr lang="en-US" dirty="0">
              <a:cs typeface="B Yagut" panose="00000400000000000000" pitchFamily="2" charset="-78"/>
            </a:endParaRPr>
          </a:p>
          <a:p>
            <a:pPr algn="just"/>
            <a:r>
              <a:rPr lang="fa-IR" b="1" dirty="0">
                <a:cs typeface="B Yagut" panose="00000400000000000000" pitchFamily="2" charset="-78"/>
              </a:rPr>
              <a:t>تمامی احتیاجات غذایی شیر خوار از رژیم غذایی مادر تامین نمی شود بلکه چربیهای موجود در بدن مادر که در دوران بارداری ذخیره شده اند ، مصرف شده و مقداری از این نیاز را مرتفع می سازند نتیجه این کار جلوگیری از چاق شدن مادر است .</a:t>
            </a:r>
            <a:endParaRPr lang="en-US" dirty="0">
              <a:cs typeface="B Yagut" panose="00000400000000000000" pitchFamily="2" charset="-78"/>
            </a:endParaRPr>
          </a:p>
          <a:p>
            <a:pPr algn="just"/>
            <a:r>
              <a:rPr lang="fa-IR" b="1" dirty="0" smtClean="0">
                <a:cs typeface="B Yagut" panose="00000400000000000000" pitchFamily="2" charset="-78"/>
              </a:rPr>
              <a:t>کلسیم </a:t>
            </a:r>
            <a:r>
              <a:rPr lang="fa-IR" b="1" dirty="0">
                <a:cs typeface="B Yagut" panose="00000400000000000000" pitchFamily="2" charset="-78"/>
              </a:rPr>
              <a:t>و پروتئین مورد نیاز مادران شیر ده خیلی ساده از طریق شیر و فراورده های لبنی تامین می گردد . </a:t>
            </a:r>
            <a:endParaRPr lang="en-US"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9805136"/>
      </p:ext>
    </p:extLst>
  </p:cSld>
  <p:clrMapOvr>
    <a:masterClrMapping/>
  </p:clrMapOvr>
  <mc:AlternateContent xmlns:mc="http://schemas.openxmlformats.org/markup-compatibility/2006" xmlns:p14="http://schemas.microsoft.com/office/powerpoint/2010/main">
    <mc:Choice Requires="p14">
      <p:transition spd="slow" p14:dur="2000" advTm="71918"/>
    </mc:Choice>
    <mc:Fallback xmlns="">
      <p:transition spd="slow" advTm="71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4000" dirty="0" smtClean="0">
                <a:solidFill>
                  <a:srgbClr val="00B050"/>
                </a:solidFill>
                <a:latin typeface="Calibri"/>
                <a:cs typeface="B Yagut" panose="00000400000000000000" pitchFamily="2" charset="-78"/>
              </a:rPr>
              <a:t>فوائد شیر </a:t>
            </a:r>
            <a:r>
              <a:rPr lang="fa-IR" sz="4000" dirty="0">
                <a:solidFill>
                  <a:srgbClr val="00B050"/>
                </a:solidFill>
                <a:latin typeface="Calibri"/>
                <a:cs typeface="B Yagut" panose="00000400000000000000" pitchFamily="2" charset="-78"/>
              </a:rPr>
              <a:t>دهی</a:t>
            </a:r>
            <a:endParaRPr lang="fa-IR" dirty="0"/>
          </a:p>
        </p:txBody>
      </p:sp>
      <p:sp>
        <p:nvSpPr>
          <p:cNvPr id="3" name="Content Placeholder 2"/>
          <p:cNvSpPr>
            <a:spLocks noGrp="1"/>
          </p:cNvSpPr>
          <p:nvPr>
            <p:ph idx="1"/>
          </p:nvPr>
        </p:nvSpPr>
        <p:spPr/>
        <p:txBody>
          <a:bodyPr/>
          <a:lstStyle/>
          <a:p>
            <a:pPr marL="342900" lvl="0" indent="-342900">
              <a:lnSpc>
                <a:spcPct val="100000"/>
              </a:lnSpc>
              <a:spcBef>
                <a:spcPct val="20000"/>
              </a:spcBef>
            </a:pPr>
            <a:r>
              <a:rPr lang="fa-IR" sz="2600" b="1" dirty="0" smtClean="0">
                <a:solidFill>
                  <a:prstClr val="black"/>
                </a:solidFill>
                <a:cs typeface="B Yagut" panose="00000400000000000000" pitchFamily="2" charset="-78"/>
              </a:rPr>
              <a:t>فوائد </a:t>
            </a:r>
            <a:r>
              <a:rPr lang="fa-IR" sz="2600" b="1" dirty="0">
                <a:solidFill>
                  <a:prstClr val="black"/>
                </a:solidFill>
                <a:cs typeface="B Yagut" panose="00000400000000000000" pitchFamily="2" charset="-78"/>
              </a:rPr>
              <a:t>شیردهی برای مادر                 </a:t>
            </a:r>
            <a:r>
              <a:rPr lang="fa-IR" sz="2600" b="1" dirty="0" smtClean="0">
                <a:solidFill>
                  <a:prstClr val="black"/>
                </a:solidFill>
                <a:cs typeface="B Yagut" panose="00000400000000000000" pitchFamily="2" charset="-78"/>
              </a:rPr>
              <a:t>   </a:t>
            </a:r>
            <a:r>
              <a:rPr lang="fa-IR" sz="2600" b="1" dirty="0">
                <a:solidFill>
                  <a:prstClr val="black"/>
                </a:solidFill>
                <a:cs typeface="B Yagut" panose="00000400000000000000" pitchFamily="2" charset="-78"/>
              </a:rPr>
              <a:t>حفظ سلامت</a:t>
            </a:r>
          </a:p>
          <a:p>
            <a:pPr marL="342900" lvl="0" indent="-342900">
              <a:lnSpc>
                <a:spcPct val="100000"/>
              </a:lnSpc>
              <a:spcBef>
                <a:spcPct val="20000"/>
              </a:spcBef>
              <a:buNone/>
            </a:pPr>
            <a:r>
              <a:rPr lang="en-US" sz="2600" b="1" dirty="0">
                <a:solidFill>
                  <a:prstClr val="black"/>
                </a:solidFill>
                <a:cs typeface="B Yagut" panose="00000400000000000000" pitchFamily="2" charset="-78"/>
              </a:rPr>
              <a:t>                                                               </a:t>
            </a:r>
            <a:r>
              <a:rPr lang="fa-IR" sz="2600" b="1" dirty="0">
                <a:solidFill>
                  <a:prstClr val="black"/>
                </a:solidFill>
                <a:cs typeface="B Yagut" panose="00000400000000000000" pitchFamily="2" charset="-78"/>
              </a:rPr>
              <a:t>مصرف کالری و بازگشت به وزن قبلی</a:t>
            </a:r>
          </a:p>
          <a:p>
            <a:pPr marL="342900" lvl="0" indent="-342900">
              <a:lnSpc>
                <a:spcPct val="100000"/>
              </a:lnSpc>
              <a:spcBef>
                <a:spcPct val="20000"/>
              </a:spcBef>
              <a:buNone/>
            </a:pPr>
            <a:r>
              <a:rPr lang="fa-IR" sz="2600" b="1" dirty="0">
                <a:solidFill>
                  <a:prstClr val="black"/>
                </a:solidFill>
                <a:cs typeface="B Yagut" panose="00000400000000000000" pitchFamily="2" charset="-78"/>
              </a:rPr>
              <a:t>                                                           </a:t>
            </a:r>
            <a:r>
              <a:rPr lang="fa-IR" sz="2600" b="1" dirty="0" smtClean="0">
                <a:solidFill>
                  <a:prstClr val="black"/>
                </a:solidFill>
                <a:cs typeface="B Yagut" panose="00000400000000000000" pitchFamily="2" charset="-78"/>
              </a:rPr>
              <a:t>     افزایش </a:t>
            </a:r>
            <a:r>
              <a:rPr lang="fa-IR" sz="2600" b="1" dirty="0">
                <a:solidFill>
                  <a:prstClr val="black"/>
                </a:solidFill>
                <a:cs typeface="B Yagut" panose="00000400000000000000" pitchFamily="2" charset="-78"/>
              </a:rPr>
              <a:t>اعتماد به نفس مادر    </a:t>
            </a:r>
          </a:p>
          <a:p>
            <a:pPr marL="0" indent="0">
              <a:buNone/>
            </a:pPr>
            <a:endParaRPr lang="fa-IR" sz="2600" dirty="0" smtClean="0">
              <a:cs typeface="B Yagut" panose="00000400000000000000" pitchFamily="2" charset="-78"/>
            </a:endParaRPr>
          </a:p>
          <a:p>
            <a:pPr marL="342900" lvl="0" indent="-342900">
              <a:lnSpc>
                <a:spcPct val="100000"/>
              </a:lnSpc>
              <a:spcBef>
                <a:spcPct val="20000"/>
              </a:spcBef>
            </a:pPr>
            <a:r>
              <a:rPr lang="fa-IR" sz="2600" b="1" dirty="0" smtClean="0">
                <a:solidFill>
                  <a:prstClr val="black"/>
                </a:solidFill>
                <a:cs typeface="B Yagut" panose="00000400000000000000" pitchFamily="2" charset="-78"/>
              </a:rPr>
              <a:t>فوائد </a:t>
            </a:r>
            <a:r>
              <a:rPr lang="fa-IR" sz="2600" b="1" dirty="0">
                <a:solidFill>
                  <a:prstClr val="black"/>
                </a:solidFill>
                <a:cs typeface="B Yagut" panose="00000400000000000000" pitchFamily="2" charset="-78"/>
              </a:rPr>
              <a:t>شیردهی برای شیرخوار              افزایش سطح ایمنی بدن</a:t>
            </a:r>
          </a:p>
          <a:p>
            <a:pPr marL="342900" lvl="0" indent="-342900">
              <a:lnSpc>
                <a:spcPct val="100000"/>
              </a:lnSpc>
              <a:spcBef>
                <a:spcPct val="20000"/>
              </a:spcBef>
              <a:buNone/>
            </a:pPr>
            <a:r>
              <a:rPr lang="fa-IR" sz="2600" b="1" dirty="0">
                <a:solidFill>
                  <a:prstClr val="black"/>
                </a:solidFill>
                <a:cs typeface="B Yagut" panose="00000400000000000000" pitchFamily="2" charset="-78"/>
              </a:rPr>
              <a:t>                                                           تامین ویتامین ها و املاح به مقدار لازم </a:t>
            </a:r>
            <a:r>
              <a:rPr lang="fa-IR" sz="2600" b="1" dirty="0" smtClean="0">
                <a:solidFill>
                  <a:prstClr val="black"/>
                </a:solidFill>
                <a:cs typeface="B Yagut" panose="00000400000000000000" pitchFamily="2" charset="-78"/>
              </a:rPr>
              <a:t>و </a:t>
            </a:r>
            <a:r>
              <a:rPr lang="fa-IR" sz="2600" b="1" dirty="0">
                <a:solidFill>
                  <a:prstClr val="black"/>
                </a:solidFill>
                <a:cs typeface="B Yagut" panose="00000400000000000000" pitchFamily="2" charset="-78"/>
              </a:rPr>
              <a:t>کافی</a:t>
            </a:r>
          </a:p>
          <a:p>
            <a:pPr marL="0" indent="0">
              <a:buNone/>
            </a:pPr>
            <a:endParaRPr lang="fa-I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4568356"/>
      </p:ext>
    </p:extLst>
  </p:cSld>
  <p:clrMapOvr>
    <a:masterClrMapping/>
  </p:clrMapOvr>
  <mc:AlternateContent xmlns:mc="http://schemas.openxmlformats.org/markup-compatibility/2006" xmlns:p14="http://schemas.microsoft.com/office/powerpoint/2010/main">
    <mc:Choice Requires="p14">
      <p:transition spd="slow" p14:dur="2000" advTm="44337"/>
    </mc:Choice>
    <mc:Fallback xmlns="">
      <p:transition spd="slow" advTm="44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4000" dirty="0">
                <a:solidFill>
                  <a:srgbClr val="00B050"/>
                </a:solidFill>
                <a:latin typeface="Calibri"/>
                <a:cs typeface="B Yagut" panose="00000400000000000000" pitchFamily="2" charset="-78"/>
              </a:rPr>
              <a:t>نیازهای تغذیه ای مادران شیرده</a:t>
            </a:r>
            <a:endParaRPr lang="fa-IR" dirty="0"/>
          </a:p>
        </p:txBody>
      </p:sp>
      <p:sp>
        <p:nvSpPr>
          <p:cNvPr id="3" name="Content Placeholder 2"/>
          <p:cNvSpPr>
            <a:spLocks noGrp="1"/>
          </p:cNvSpPr>
          <p:nvPr>
            <p:ph idx="1"/>
          </p:nvPr>
        </p:nvSpPr>
        <p:spPr>
          <a:xfrm>
            <a:off x="838200" y="2033515"/>
            <a:ext cx="10515600" cy="4143447"/>
          </a:xfrm>
        </p:spPr>
        <p:txBody>
          <a:bodyPr/>
          <a:lstStyle/>
          <a:p>
            <a:pPr marL="342900" lvl="0" indent="-342900">
              <a:lnSpc>
                <a:spcPct val="150000"/>
              </a:lnSpc>
              <a:spcBef>
                <a:spcPct val="20000"/>
              </a:spcBef>
            </a:pPr>
            <a:r>
              <a:rPr lang="fa-IR" sz="2600" b="1" dirty="0">
                <a:solidFill>
                  <a:prstClr val="black"/>
                </a:solidFill>
                <a:cs typeface="B Yagut" panose="00000400000000000000" pitchFamily="2" charset="-78"/>
              </a:rPr>
              <a:t>روزانه 500  کیلو کالری بیشتر از پیش از بارداری نیاز دارند.</a:t>
            </a:r>
          </a:p>
          <a:p>
            <a:pPr marL="342900" lvl="0" indent="-342900">
              <a:lnSpc>
                <a:spcPct val="150000"/>
              </a:lnSpc>
              <a:spcBef>
                <a:spcPct val="20000"/>
              </a:spcBef>
            </a:pPr>
            <a:r>
              <a:rPr lang="fa-IR" sz="2600" b="1" dirty="0" smtClean="0">
                <a:solidFill>
                  <a:prstClr val="black"/>
                </a:solidFill>
                <a:cs typeface="B Yagut" panose="00000400000000000000" pitchFamily="2" charset="-78"/>
              </a:rPr>
              <a:t>10-8 </a:t>
            </a:r>
            <a:r>
              <a:rPr lang="fa-IR" sz="2600" b="1" dirty="0">
                <a:solidFill>
                  <a:prstClr val="black"/>
                </a:solidFill>
                <a:cs typeface="B Yagut" panose="00000400000000000000" pitchFamily="2" charset="-78"/>
              </a:rPr>
              <a:t>لیوان مایعات</a:t>
            </a:r>
            <a:endParaRPr lang="en-US" sz="2600" b="1" dirty="0">
              <a:solidFill>
                <a:prstClr val="black"/>
              </a:solidFill>
              <a:cs typeface="B Yagut" panose="00000400000000000000" pitchFamily="2" charset="-78"/>
            </a:endParaRPr>
          </a:p>
          <a:p>
            <a:pPr marL="342900" lvl="0" indent="-342900">
              <a:lnSpc>
                <a:spcPct val="150000"/>
              </a:lnSpc>
              <a:spcBef>
                <a:spcPct val="20000"/>
              </a:spcBef>
            </a:pPr>
            <a:r>
              <a:rPr lang="fa-IR" sz="2600" b="1" dirty="0">
                <a:solidFill>
                  <a:prstClr val="black"/>
                </a:solidFill>
                <a:cs typeface="B Yagut" panose="00000400000000000000" pitchFamily="2" charset="-78"/>
              </a:rPr>
              <a:t>تامین ویتامین ها</a:t>
            </a:r>
          </a:p>
          <a:p>
            <a:pPr marL="342900" lvl="0" indent="-342900">
              <a:lnSpc>
                <a:spcPct val="150000"/>
              </a:lnSpc>
              <a:spcBef>
                <a:spcPct val="20000"/>
              </a:spcBef>
            </a:pPr>
            <a:r>
              <a:rPr lang="fa-IR" sz="2600" b="1" dirty="0">
                <a:solidFill>
                  <a:prstClr val="black"/>
                </a:solidFill>
                <a:cs typeface="B Yagut" panose="00000400000000000000" pitchFamily="2" charset="-78"/>
              </a:rPr>
              <a:t>تامین املاحی همچون کلسیم،آهن،روی و ید</a:t>
            </a:r>
          </a:p>
          <a:p>
            <a:pPr marL="0" indent="0">
              <a:buNone/>
            </a:pPr>
            <a:endParaRPr lang="fa-IR"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3776581"/>
      </p:ext>
    </p:extLst>
  </p:cSld>
  <p:clrMapOvr>
    <a:masterClrMapping/>
  </p:clrMapOvr>
  <mc:AlternateContent xmlns:mc="http://schemas.openxmlformats.org/markup-compatibility/2006" xmlns:p14="http://schemas.microsoft.com/office/powerpoint/2010/main">
    <mc:Choice Requires="p14">
      <p:transition spd="slow" p14:dur="2000" advTm="35393"/>
    </mc:Choice>
    <mc:Fallback xmlns="">
      <p:transition spd="slow" advTm="35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solidFill>
                  <a:srgbClr val="00B050"/>
                </a:solidFill>
                <a:latin typeface="Calibri"/>
                <a:cs typeface="B Yagut" panose="00000400000000000000" pitchFamily="2" charset="-78"/>
              </a:rPr>
              <a:t>تغذیه تکمیلی</a:t>
            </a:r>
            <a:endParaRPr lang="fa-IR" dirty="0"/>
          </a:p>
        </p:txBody>
      </p:sp>
      <p:sp>
        <p:nvSpPr>
          <p:cNvPr id="3" name="Content Placeholder 2"/>
          <p:cNvSpPr>
            <a:spLocks noGrp="1"/>
          </p:cNvSpPr>
          <p:nvPr>
            <p:ph idx="1"/>
          </p:nvPr>
        </p:nvSpPr>
        <p:spPr>
          <a:xfrm>
            <a:off x="947383" y="2071285"/>
            <a:ext cx="10515600" cy="4351338"/>
          </a:xfrm>
        </p:spPr>
        <p:txBody>
          <a:bodyPr/>
          <a:lstStyle/>
          <a:p>
            <a:pPr marL="342900" lvl="0" indent="-342900">
              <a:lnSpc>
                <a:spcPct val="100000"/>
              </a:lnSpc>
              <a:spcBef>
                <a:spcPct val="20000"/>
              </a:spcBef>
              <a:buNone/>
            </a:pPr>
            <a:r>
              <a:rPr lang="fa-IR" sz="2600" b="1" dirty="0">
                <a:solidFill>
                  <a:srgbClr val="00B050"/>
                </a:solidFill>
                <a:cs typeface="B Yagut" panose="00000400000000000000" pitchFamily="2" charset="-78"/>
              </a:rPr>
              <a:t>مناسب ترین غذای </a:t>
            </a:r>
            <a:r>
              <a:rPr lang="fa-IR" sz="2600" b="1" dirty="0" smtClean="0">
                <a:solidFill>
                  <a:srgbClr val="00B050"/>
                </a:solidFill>
                <a:cs typeface="B Yagut" panose="00000400000000000000" pitchFamily="2" charset="-78"/>
              </a:rPr>
              <a:t>کمکی بایستی:</a:t>
            </a:r>
            <a:endParaRPr lang="fa-IR" sz="2600" b="1" dirty="0">
              <a:solidFill>
                <a:srgbClr val="00B050"/>
              </a:solidFill>
              <a:cs typeface="B Yagut" panose="00000400000000000000" pitchFamily="2" charset="-78"/>
            </a:endParaRPr>
          </a:p>
          <a:p>
            <a:pPr marL="342900" lvl="0" indent="-342900">
              <a:lnSpc>
                <a:spcPct val="100000"/>
              </a:lnSpc>
              <a:spcBef>
                <a:spcPct val="20000"/>
              </a:spcBef>
            </a:pPr>
            <a:r>
              <a:rPr lang="fa-IR" sz="2600" b="1" dirty="0">
                <a:solidFill>
                  <a:prstClr val="black"/>
                </a:solidFill>
                <a:cs typeface="B Yagut" panose="00000400000000000000" pitchFamily="2" charset="-78"/>
              </a:rPr>
              <a:t>مقوی و مغذی باشد.</a:t>
            </a:r>
          </a:p>
          <a:p>
            <a:pPr marL="342900" lvl="0" indent="-342900">
              <a:lnSpc>
                <a:spcPct val="100000"/>
              </a:lnSpc>
              <a:spcBef>
                <a:spcPct val="20000"/>
              </a:spcBef>
            </a:pPr>
            <a:r>
              <a:rPr lang="fa-IR" sz="2600" b="1" dirty="0">
                <a:solidFill>
                  <a:prstClr val="black"/>
                </a:solidFill>
                <a:cs typeface="B Yagut" panose="00000400000000000000" pitchFamily="2" charset="-78"/>
              </a:rPr>
              <a:t>متناسب با سن کودک تغییر کند.</a:t>
            </a:r>
          </a:p>
          <a:p>
            <a:pPr marL="342900" lvl="0" indent="-342900">
              <a:lnSpc>
                <a:spcPct val="100000"/>
              </a:lnSpc>
              <a:spcBef>
                <a:spcPct val="20000"/>
              </a:spcBef>
            </a:pPr>
            <a:r>
              <a:rPr lang="fa-IR" sz="2600" b="1" dirty="0">
                <a:solidFill>
                  <a:prstClr val="black"/>
                </a:solidFill>
                <a:cs typeface="B Yagut" panose="00000400000000000000" pitchFamily="2" charset="-78"/>
              </a:rPr>
              <a:t>تازه و بدون آلودگی باشد.</a:t>
            </a:r>
          </a:p>
          <a:p>
            <a:pPr marL="342900" lvl="0" indent="-342900">
              <a:lnSpc>
                <a:spcPct val="100000"/>
              </a:lnSpc>
              <a:spcBef>
                <a:spcPct val="20000"/>
              </a:spcBef>
            </a:pPr>
            <a:r>
              <a:rPr lang="fa-IR" sz="2600" b="1" dirty="0">
                <a:solidFill>
                  <a:prstClr val="black"/>
                </a:solidFill>
                <a:cs typeface="B Yagut" panose="00000400000000000000" pitchFamily="2" charset="-78"/>
              </a:rPr>
              <a:t>مواد اولیه آن در دسترس باشد</a:t>
            </a:r>
          </a:p>
          <a:p>
            <a:pPr marL="0" indent="0">
              <a:buNone/>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64131940"/>
      </p:ext>
    </p:extLst>
  </p:cSld>
  <p:clrMapOvr>
    <a:masterClrMapping/>
  </p:clrMapOvr>
  <mc:AlternateContent xmlns:mc="http://schemas.openxmlformats.org/markup-compatibility/2006" xmlns:p14="http://schemas.microsoft.com/office/powerpoint/2010/main">
    <mc:Choice Requires="p14">
      <p:transition spd="slow" p14:dur="2000" advTm="20075"/>
    </mc:Choice>
    <mc:Fallback xmlns="">
      <p:transition spd="slow" advTm="20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4000" dirty="0">
                <a:solidFill>
                  <a:srgbClr val="00B050"/>
                </a:solidFill>
                <a:latin typeface="Calibri"/>
                <a:cs typeface="B Yagut" panose="00000400000000000000" pitchFamily="2" charset="-78"/>
              </a:rPr>
              <a:t>توصیه های </a:t>
            </a:r>
            <a:r>
              <a:rPr lang="fa-IR" sz="4000" dirty="0" smtClean="0">
                <a:solidFill>
                  <a:srgbClr val="00B050"/>
                </a:solidFill>
                <a:latin typeface="Calibri"/>
                <a:cs typeface="B Yagut" panose="00000400000000000000" pitchFamily="2" charset="-78"/>
              </a:rPr>
              <a:t>کلی در مورد تغذیه کودک</a:t>
            </a:r>
            <a:endParaRPr lang="fa-IR" dirty="0"/>
          </a:p>
        </p:txBody>
      </p:sp>
      <p:sp>
        <p:nvSpPr>
          <p:cNvPr id="3" name="Content Placeholder 2"/>
          <p:cNvSpPr>
            <a:spLocks noGrp="1"/>
          </p:cNvSpPr>
          <p:nvPr>
            <p:ph idx="1"/>
          </p:nvPr>
        </p:nvSpPr>
        <p:spPr/>
        <p:txBody>
          <a:bodyPr/>
          <a:lstStyle/>
          <a:p>
            <a:pPr marL="342900" lvl="0" indent="-342900">
              <a:lnSpc>
                <a:spcPct val="100000"/>
              </a:lnSpc>
              <a:spcBef>
                <a:spcPct val="20000"/>
              </a:spcBef>
            </a:pPr>
            <a:r>
              <a:rPr lang="fa-IR" sz="2600" b="1" dirty="0">
                <a:solidFill>
                  <a:prstClr val="black"/>
                </a:solidFill>
                <a:cs typeface="B Yagut" panose="00000400000000000000" pitchFamily="2" charset="-78"/>
              </a:rPr>
              <a:t>مواد غذایی باید به تدریج به کودک داده شود.</a:t>
            </a:r>
          </a:p>
          <a:p>
            <a:pPr marL="342900" lvl="0" indent="-342900">
              <a:lnSpc>
                <a:spcPct val="100000"/>
              </a:lnSpc>
              <a:spcBef>
                <a:spcPct val="20000"/>
              </a:spcBef>
            </a:pPr>
            <a:r>
              <a:rPr lang="fa-IR" sz="2600" b="1" dirty="0">
                <a:solidFill>
                  <a:prstClr val="black"/>
                </a:solidFill>
                <a:cs typeface="B Yagut" panose="00000400000000000000" pitchFamily="2" charset="-78"/>
              </a:rPr>
              <a:t>غذای کودک باید به تدریج جامد شود.</a:t>
            </a:r>
            <a:endParaRPr lang="en-US" sz="2600" b="1" dirty="0">
              <a:solidFill>
                <a:prstClr val="black"/>
              </a:solidFill>
              <a:cs typeface="B Yagut" panose="00000400000000000000" pitchFamily="2" charset="-78"/>
            </a:endParaRPr>
          </a:p>
          <a:p>
            <a:pPr marL="342900" lvl="0" indent="-342900">
              <a:lnSpc>
                <a:spcPct val="100000"/>
              </a:lnSpc>
              <a:spcBef>
                <a:spcPct val="20000"/>
              </a:spcBef>
            </a:pPr>
            <a:r>
              <a:rPr lang="fa-IR" sz="2600" b="1" dirty="0">
                <a:solidFill>
                  <a:prstClr val="black"/>
                </a:solidFill>
                <a:cs typeface="B Yagut" panose="00000400000000000000" pitchFamily="2" charset="-78"/>
              </a:rPr>
              <a:t>غلظت غذا مناسب سن کودک باشد.</a:t>
            </a:r>
          </a:p>
          <a:p>
            <a:pPr marL="342900" lvl="0" indent="-342900">
              <a:lnSpc>
                <a:spcPct val="100000"/>
              </a:lnSpc>
              <a:spcBef>
                <a:spcPct val="20000"/>
              </a:spcBef>
            </a:pPr>
            <a:r>
              <a:rPr lang="fa-IR" sz="2600" b="1" dirty="0">
                <a:solidFill>
                  <a:prstClr val="black"/>
                </a:solidFill>
                <a:cs typeface="B Yagut" panose="00000400000000000000" pitchFamily="2" charset="-78"/>
              </a:rPr>
              <a:t>غذا فقط برای یک وعده تهیه شود.</a:t>
            </a:r>
          </a:p>
          <a:p>
            <a:pPr marL="342900" lvl="0" indent="-342900">
              <a:lnSpc>
                <a:spcPct val="100000"/>
              </a:lnSpc>
              <a:spcBef>
                <a:spcPct val="20000"/>
              </a:spcBef>
            </a:pPr>
            <a:r>
              <a:rPr lang="fa-IR" sz="2600" b="1" dirty="0">
                <a:solidFill>
                  <a:prstClr val="black"/>
                </a:solidFill>
                <a:cs typeface="B Yagut" panose="00000400000000000000" pitchFamily="2" charset="-78"/>
              </a:rPr>
              <a:t>زیر یکسال به غذا نمک اضافه نشود.</a:t>
            </a:r>
          </a:p>
          <a:p>
            <a:pPr marL="342900" lvl="0" indent="-342900">
              <a:lnSpc>
                <a:spcPct val="100000"/>
              </a:lnSpc>
              <a:spcBef>
                <a:spcPct val="20000"/>
              </a:spcBef>
            </a:pPr>
            <a:r>
              <a:rPr lang="fa-IR" sz="2600" b="1" dirty="0">
                <a:solidFill>
                  <a:prstClr val="black"/>
                </a:solidFill>
                <a:cs typeface="B Yagut" panose="00000400000000000000" pitchFamily="2" charset="-78"/>
              </a:rPr>
              <a:t>یکی از انواع گوشت ها در غذای کودک استفاده شود.</a:t>
            </a:r>
          </a:p>
          <a:p>
            <a:pPr marL="342900" lvl="0" indent="-342900">
              <a:lnSpc>
                <a:spcPct val="100000"/>
              </a:lnSpc>
              <a:spcBef>
                <a:spcPct val="20000"/>
              </a:spcBef>
            </a:pPr>
            <a:r>
              <a:rPr lang="fa-IR" sz="2600" b="1" dirty="0">
                <a:solidFill>
                  <a:prstClr val="black"/>
                </a:solidFill>
                <a:cs typeface="B Yagut" panose="00000400000000000000" pitchFamily="2" charset="-78"/>
              </a:rPr>
              <a:t>بر اساس روند رشد به غذای کودک روغن اضافه شود</a:t>
            </a:r>
            <a:r>
              <a:rPr lang="fa-IR" sz="2600" dirty="0">
                <a:solidFill>
                  <a:prstClr val="black"/>
                </a:solidFill>
                <a:cs typeface="B Yagut" panose="00000400000000000000" pitchFamily="2" charset="-78"/>
              </a:rPr>
              <a:t>.</a:t>
            </a:r>
            <a:endParaRPr lang="en-US" sz="2600" dirty="0">
              <a:solidFill>
                <a:prstClr val="black"/>
              </a:solidFill>
              <a:cs typeface="B Yagut" panose="00000400000000000000" pitchFamily="2" charset="-78"/>
            </a:endParaRPr>
          </a:p>
          <a:p>
            <a:pPr marL="0" indent="0">
              <a:buNone/>
            </a:pPr>
            <a:endParaRPr lang="fa-IR"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7223574"/>
      </p:ext>
    </p:extLst>
  </p:cSld>
  <p:clrMapOvr>
    <a:masterClrMapping/>
  </p:clrMapOvr>
  <mc:AlternateContent xmlns:mc="http://schemas.openxmlformats.org/markup-compatibility/2006" xmlns:p14="http://schemas.microsoft.com/office/powerpoint/2010/main">
    <mc:Choice Requires="p14">
      <p:transition spd="slow" p14:dur="2000" advTm="37167"/>
    </mc:Choice>
    <mc:Fallback xmlns="">
      <p:transition spd="slow" advTm="37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solidFill>
                  <a:srgbClr val="00B050"/>
                </a:solidFill>
                <a:latin typeface="Calibri"/>
                <a:cs typeface="B Yagut" panose="00000400000000000000" pitchFamily="2" charset="-78"/>
              </a:rPr>
              <a:t>چند نکته </a:t>
            </a:r>
            <a:r>
              <a:rPr lang="fa-IR" dirty="0" smtClean="0">
                <a:solidFill>
                  <a:srgbClr val="00B050"/>
                </a:solidFill>
                <a:latin typeface="Calibri"/>
                <a:cs typeface="B Yagut" panose="00000400000000000000" pitchFamily="2" charset="-78"/>
              </a:rPr>
              <a:t>مهم درتغذیه کودک</a:t>
            </a:r>
            <a:endParaRPr lang="fa-IR" dirty="0"/>
          </a:p>
        </p:txBody>
      </p:sp>
      <p:sp>
        <p:nvSpPr>
          <p:cNvPr id="3" name="Content Placeholder 2"/>
          <p:cNvSpPr>
            <a:spLocks noGrp="1"/>
          </p:cNvSpPr>
          <p:nvPr>
            <p:ph idx="1"/>
          </p:nvPr>
        </p:nvSpPr>
        <p:spPr/>
        <p:txBody>
          <a:bodyPr/>
          <a:lstStyle/>
          <a:p>
            <a:pPr marL="342900" lvl="0" indent="-342900" algn="just">
              <a:lnSpc>
                <a:spcPct val="100000"/>
              </a:lnSpc>
              <a:spcBef>
                <a:spcPct val="20000"/>
              </a:spcBef>
            </a:pPr>
            <a:r>
              <a:rPr lang="fa-IR" sz="2600" b="1" dirty="0">
                <a:solidFill>
                  <a:prstClr val="black"/>
                </a:solidFill>
                <a:cs typeface="B Yagut" panose="00000400000000000000" pitchFamily="2" charset="-78"/>
              </a:rPr>
              <a:t>همراه با غذا به کودک آب سالم </a:t>
            </a:r>
            <a:r>
              <a:rPr lang="fa-IR" sz="2600" b="1" dirty="0" smtClean="0">
                <a:solidFill>
                  <a:prstClr val="black"/>
                </a:solidFill>
                <a:cs typeface="B Yagut" panose="00000400000000000000" pitchFamily="2" charset="-78"/>
              </a:rPr>
              <a:t>داده </a:t>
            </a:r>
            <a:r>
              <a:rPr lang="fa-IR" sz="2600" b="1" dirty="0">
                <a:solidFill>
                  <a:prstClr val="black"/>
                </a:solidFill>
                <a:cs typeface="B Yagut" panose="00000400000000000000" pitchFamily="2" charset="-78"/>
              </a:rPr>
              <a:t>شود.</a:t>
            </a:r>
          </a:p>
          <a:p>
            <a:pPr marL="342900" lvl="0" indent="-342900" algn="just">
              <a:lnSpc>
                <a:spcPct val="100000"/>
              </a:lnSpc>
              <a:spcBef>
                <a:spcPct val="20000"/>
              </a:spcBef>
            </a:pPr>
            <a:r>
              <a:rPr lang="fa-IR" sz="2600" b="1" dirty="0">
                <a:solidFill>
                  <a:prstClr val="black"/>
                </a:solidFill>
                <a:cs typeface="B Yagut" panose="00000400000000000000" pitchFamily="2" charset="-78"/>
              </a:rPr>
              <a:t>قطره آهن علاوه بر قطره مولتی ویتامین با شروع غذای کمکی  باید مصرف شود.</a:t>
            </a:r>
          </a:p>
          <a:p>
            <a:pPr marL="342900" lvl="0" indent="-342900" algn="just">
              <a:lnSpc>
                <a:spcPct val="100000"/>
              </a:lnSpc>
              <a:spcBef>
                <a:spcPct val="20000"/>
              </a:spcBef>
            </a:pPr>
            <a:r>
              <a:rPr lang="fa-IR" sz="2600" b="1" dirty="0">
                <a:solidFill>
                  <a:prstClr val="black"/>
                </a:solidFill>
                <a:cs typeface="B Yagut" panose="00000400000000000000" pitchFamily="2" charset="-78"/>
              </a:rPr>
              <a:t>مواد غذایی که قبل از یک سالگی برای کودک ممنوع است نباید در برنامه غذایی کودک گنجانده شود.</a:t>
            </a:r>
          </a:p>
          <a:p>
            <a:pPr marL="342900" lvl="0" indent="-342900" algn="just">
              <a:lnSpc>
                <a:spcPct val="100000"/>
              </a:lnSpc>
              <a:spcBef>
                <a:spcPct val="20000"/>
              </a:spcBef>
            </a:pPr>
            <a:r>
              <a:rPr lang="fa-IR" sz="2600" b="1" dirty="0">
                <a:solidFill>
                  <a:prstClr val="black"/>
                </a:solidFill>
                <a:cs typeface="B Yagut" panose="00000400000000000000" pitchFamily="2" charset="-78"/>
              </a:rPr>
              <a:t>به زور به کودک غذا داده نشود.</a:t>
            </a:r>
          </a:p>
          <a:p>
            <a:pPr marL="342900" lvl="0" indent="-342900" algn="just">
              <a:lnSpc>
                <a:spcPct val="100000"/>
              </a:lnSpc>
              <a:spcBef>
                <a:spcPct val="20000"/>
              </a:spcBef>
            </a:pPr>
            <a:r>
              <a:rPr lang="fa-IR" sz="2600" b="1" dirty="0">
                <a:solidFill>
                  <a:prstClr val="black"/>
                </a:solidFill>
                <a:cs typeface="B Yagut" panose="00000400000000000000" pitchFamily="2" charset="-78"/>
              </a:rPr>
              <a:t>به ساعت های خواب و استراحت کودک توجه شود.</a:t>
            </a:r>
          </a:p>
          <a:p>
            <a:pPr marL="342900" lvl="0" indent="-342900" algn="just">
              <a:lnSpc>
                <a:spcPct val="100000"/>
              </a:lnSpc>
              <a:spcBef>
                <a:spcPct val="20000"/>
              </a:spcBef>
            </a:pPr>
            <a:r>
              <a:rPr lang="fa-IR" sz="2600" b="1" dirty="0">
                <a:solidFill>
                  <a:prstClr val="black"/>
                </a:solidFill>
                <a:cs typeface="B Yagut" panose="00000400000000000000" pitchFamily="2" charset="-78"/>
              </a:rPr>
              <a:t>غذای مخصوص کودک </a:t>
            </a:r>
            <a:r>
              <a:rPr lang="fa-IR" sz="2600" b="1" dirty="0" smtClean="0">
                <a:solidFill>
                  <a:prstClr val="black"/>
                </a:solidFill>
                <a:cs typeface="B Yagut" panose="00000400000000000000" pitchFamily="2" charset="-78"/>
              </a:rPr>
              <a:t>در جای مناسب </a:t>
            </a:r>
            <a:r>
              <a:rPr lang="fa-IR" sz="2600" b="1" dirty="0">
                <a:solidFill>
                  <a:prstClr val="black"/>
                </a:solidFill>
                <a:cs typeface="B Yagut" panose="00000400000000000000" pitchFamily="2" charset="-78"/>
              </a:rPr>
              <a:t>نگهداری شود.</a:t>
            </a:r>
            <a:endParaRPr lang="en-US" sz="2600" b="1" dirty="0">
              <a:solidFill>
                <a:prstClr val="black"/>
              </a:solidFill>
              <a:cs typeface="B Yagut" panose="00000400000000000000" pitchFamily="2" charset="-78"/>
            </a:endParaRPr>
          </a:p>
          <a:p>
            <a:pPr marL="0" indent="0">
              <a:buNone/>
            </a:pPr>
            <a:endParaRPr lang="fa-I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5144909"/>
      </p:ext>
    </p:extLst>
  </p:cSld>
  <p:clrMapOvr>
    <a:masterClrMapping/>
  </p:clrMapOvr>
  <mc:AlternateContent xmlns:mc="http://schemas.openxmlformats.org/markup-compatibility/2006" xmlns:p14="http://schemas.microsoft.com/office/powerpoint/2010/main">
    <mc:Choice Requires="p14">
      <p:transition spd="slow" p14:dur="2000" advTm="34960"/>
    </mc:Choice>
    <mc:Fallback xmlns="">
      <p:transition spd="slow" advTm="34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rgbClr val="00B050"/>
                </a:solidFill>
                <a:cs typeface="B Yagut" pitchFamily="2" charset="-78"/>
              </a:rPr>
              <a:t>خلاصه و نتیجه گیری </a:t>
            </a:r>
            <a:endParaRPr lang="fa-IR" b="1" dirty="0">
              <a:solidFill>
                <a:srgbClr val="00B050"/>
              </a:solidFill>
              <a:cs typeface="B Yagut" pitchFamily="2" charset="-78"/>
            </a:endParaRPr>
          </a:p>
        </p:txBody>
      </p:sp>
      <p:sp>
        <p:nvSpPr>
          <p:cNvPr id="3" name="Content Placeholder 2"/>
          <p:cNvSpPr>
            <a:spLocks noGrp="1"/>
          </p:cNvSpPr>
          <p:nvPr>
            <p:ph idx="1"/>
          </p:nvPr>
        </p:nvSpPr>
        <p:spPr/>
        <p:txBody>
          <a:bodyPr/>
          <a:lstStyle/>
          <a:p>
            <a:pPr>
              <a:lnSpc>
                <a:spcPct val="150000"/>
              </a:lnSpc>
            </a:pPr>
            <a:r>
              <a:rPr lang="fa-IR" sz="2600" b="1" dirty="0">
                <a:cs typeface="B Yagut" pitchFamily="2" charset="-78"/>
              </a:rPr>
              <a:t>در جامعه امروزی بعضی از گروههای هدف مانند کودکان و نوجوانان ، زنان باردار و شیر ده و سالمندان در معرض خطر بیشتری نسبت به کمبود های غذایی قرار دارند که نیاز است در بحث تغذیه، این گروهها در اولویت مراقبت ها قرار گیرد و پایش مداوم این افراد توسط بهورزان و مراقبان سلامت انجام گردد و در صورت مشکل جهت مشاوره به کارشناسان تغذیه و پزشکان ارجاع گردند .</a:t>
            </a:r>
          </a:p>
          <a:p>
            <a:pPr marL="0" indent="0">
              <a:buNone/>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40190686"/>
      </p:ext>
    </p:extLst>
  </p:cSld>
  <p:clrMapOvr>
    <a:masterClrMapping/>
  </p:clrMapOvr>
  <mc:AlternateContent xmlns:mc="http://schemas.openxmlformats.org/markup-compatibility/2006" xmlns:p14="http://schemas.microsoft.com/office/powerpoint/2010/main">
    <mc:Choice Requires="p14">
      <p:transition spd="slow" p14:dur="2000" advTm="34134"/>
    </mc:Choice>
    <mc:Fallback xmlns="">
      <p:transition spd="slow" advTm="34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rgbClr val="00B050"/>
                </a:solidFill>
                <a:cs typeface="B Yagut" pitchFamily="2" charset="-78"/>
              </a:rPr>
              <a:t>پرسش و پاسخ </a:t>
            </a:r>
            <a:endParaRPr lang="fa-IR" b="1" dirty="0">
              <a:solidFill>
                <a:srgbClr val="00B050"/>
              </a:solidFill>
              <a:cs typeface="B Yagut" pitchFamily="2" charset="-78"/>
            </a:endParaRPr>
          </a:p>
        </p:txBody>
      </p:sp>
      <p:sp>
        <p:nvSpPr>
          <p:cNvPr id="3" name="Content Placeholder 2"/>
          <p:cNvSpPr>
            <a:spLocks noGrp="1"/>
          </p:cNvSpPr>
          <p:nvPr>
            <p:ph idx="1"/>
          </p:nvPr>
        </p:nvSpPr>
        <p:spPr/>
        <p:txBody>
          <a:bodyPr/>
          <a:lstStyle/>
          <a:p>
            <a:pPr marL="0" indent="0">
              <a:lnSpc>
                <a:spcPct val="150000"/>
              </a:lnSpc>
              <a:buNone/>
            </a:pPr>
            <a:r>
              <a:rPr lang="fa-IR" sz="2600" b="1" dirty="0" smtClean="0">
                <a:cs typeface="B Yagut" pitchFamily="2" charset="-78"/>
              </a:rPr>
              <a:t>1-منظور </a:t>
            </a:r>
            <a:r>
              <a:rPr lang="fa-IR" sz="2600" b="1" dirty="0">
                <a:cs typeface="B Yagut" pitchFamily="2" charset="-78"/>
              </a:rPr>
              <a:t>از گروههای آسیب پذیر چیست؟</a:t>
            </a:r>
          </a:p>
          <a:p>
            <a:pPr marL="0" indent="0">
              <a:lnSpc>
                <a:spcPct val="150000"/>
              </a:lnSpc>
              <a:buNone/>
            </a:pPr>
            <a:r>
              <a:rPr lang="fa-IR" sz="2600" b="1" dirty="0">
                <a:cs typeface="B Yagut" pitchFamily="2" charset="-78"/>
              </a:rPr>
              <a:t>2-راههای شناختن مادر دچار سوء تغذیه را نام ببرید</a:t>
            </a:r>
            <a:r>
              <a:rPr lang="fa-IR" sz="2600" b="1" dirty="0" smtClean="0">
                <a:cs typeface="B Yagut" pitchFamily="2" charset="-78"/>
              </a:rPr>
              <a:t>؟</a:t>
            </a:r>
          </a:p>
          <a:p>
            <a:pPr marL="0" indent="0">
              <a:lnSpc>
                <a:spcPct val="150000"/>
              </a:lnSpc>
              <a:buNone/>
            </a:pPr>
            <a:r>
              <a:rPr lang="fa-IR" sz="2600" b="1" dirty="0" smtClean="0">
                <a:cs typeface="B Yagut" pitchFamily="2" charset="-78"/>
              </a:rPr>
              <a:t>3- فواید شیر دهی برای مادر و شیرخوار را توضیح دهید ؟</a:t>
            </a:r>
          </a:p>
          <a:p>
            <a:pPr marL="0" indent="0">
              <a:lnSpc>
                <a:spcPct val="150000"/>
              </a:lnSpc>
              <a:buNone/>
            </a:pPr>
            <a:r>
              <a:rPr lang="fa-IR" sz="2600" b="1" dirty="0" smtClean="0">
                <a:cs typeface="B Yagut" pitchFamily="2" charset="-78"/>
              </a:rPr>
              <a:t>4- نیازهای تغذیه ای جهت مادران باردارو شیرده را بنویسید ؟</a:t>
            </a:r>
            <a:endParaRPr lang="fa-IR" sz="2600" b="1" dirty="0">
              <a:cs typeface="B Yagut" pitchFamily="2" charset="-78"/>
            </a:endParaRPr>
          </a:p>
          <a:p>
            <a:pPr marL="0" indent="0">
              <a:buNone/>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59849618"/>
      </p:ext>
    </p:extLst>
  </p:cSld>
  <p:clrMapOvr>
    <a:masterClrMapping/>
  </p:clrMapOvr>
  <mc:AlternateContent xmlns:mc="http://schemas.openxmlformats.org/markup-compatibility/2006" xmlns:p14="http://schemas.microsoft.com/office/powerpoint/2010/main">
    <mc:Choice Requires="p14">
      <p:transition spd="slow" p14:dur="2000" advTm="26390"/>
    </mc:Choice>
    <mc:Fallback xmlns="">
      <p:transition spd="slow" advTm="26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solidFill>
                  <a:srgbClr val="00B050"/>
                </a:solidFill>
                <a:latin typeface="Calibri"/>
                <a:cs typeface="B Yagut" panose="00000400000000000000" pitchFamily="2" charset="-78"/>
              </a:rPr>
              <a:t>مشخصات سند</a:t>
            </a:r>
            <a:endParaRPr lang="fa-IR" dirty="0"/>
          </a:p>
        </p:txBody>
      </p:sp>
      <p:sp>
        <p:nvSpPr>
          <p:cNvPr id="3" name="Content Placeholder 2"/>
          <p:cNvSpPr>
            <a:spLocks noGrp="1"/>
          </p:cNvSpPr>
          <p:nvPr>
            <p:ph sz="half" idx="1"/>
          </p:nvPr>
        </p:nvSpPr>
        <p:spPr/>
        <p:txBody>
          <a:bodyPr/>
          <a:lstStyle/>
          <a:p>
            <a:pPr marL="0" lvl="0" indent="0">
              <a:lnSpc>
                <a:spcPct val="100000"/>
              </a:lnSpc>
              <a:spcBef>
                <a:spcPct val="20000"/>
              </a:spcBef>
              <a:buNone/>
            </a:pPr>
            <a:r>
              <a:rPr lang="fa-IR" sz="2600" dirty="0">
                <a:solidFill>
                  <a:prstClr val="black"/>
                </a:solidFill>
                <a:cs typeface="B Yagut" panose="00000400000000000000" pitchFamily="2" charset="-78"/>
              </a:rPr>
              <a:t>مشخصات مدرس:</a:t>
            </a:r>
          </a:p>
          <a:p>
            <a:pPr marL="0" lvl="0" indent="0">
              <a:lnSpc>
                <a:spcPct val="100000"/>
              </a:lnSpc>
              <a:spcBef>
                <a:spcPct val="20000"/>
              </a:spcBef>
              <a:buNone/>
            </a:pPr>
            <a:endParaRPr lang="fa-IR" sz="2600" dirty="0">
              <a:solidFill>
                <a:prstClr val="black"/>
              </a:solidFill>
              <a:cs typeface="B Yagut" panose="00000400000000000000" pitchFamily="2" charset="-78"/>
            </a:endParaRPr>
          </a:p>
          <a:p>
            <a:pPr marL="0" lvl="0" indent="0">
              <a:lnSpc>
                <a:spcPct val="100000"/>
              </a:lnSpc>
              <a:spcBef>
                <a:spcPct val="20000"/>
              </a:spcBef>
              <a:buNone/>
            </a:pPr>
            <a:endParaRPr lang="fa-IR" sz="2600" dirty="0">
              <a:solidFill>
                <a:prstClr val="black"/>
              </a:solidFill>
              <a:cs typeface="B Yagut" panose="00000400000000000000" pitchFamily="2" charset="-78"/>
            </a:endParaRPr>
          </a:p>
          <a:p>
            <a:pPr marL="0" lvl="0" indent="0">
              <a:lnSpc>
                <a:spcPct val="100000"/>
              </a:lnSpc>
              <a:spcBef>
                <a:spcPct val="20000"/>
              </a:spcBef>
              <a:buNone/>
            </a:pPr>
            <a:endParaRPr lang="fa-IR" sz="2600" dirty="0">
              <a:solidFill>
                <a:prstClr val="black"/>
              </a:solidFill>
              <a:cs typeface="B Yagut" panose="00000400000000000000" pitchFamily="2" charset="-78"/>
            </a:endParaRPr>
          </a:p>
          <a:p>
            <a:pPr marL="0" lvl="0" indent="0">
              <a:lnSpc>
                <a:spcPct val="100000"/>
              </a:lnSpc>
              <a:spcBef>
                <a:spcPct val="20000"/>
              </a:spcBef>
              <a:buNone/>
            </a:pPr>
            <a:endParaRPr lang="fa-IR" sz="2600" dirty="0">
              <a:solidFill>
                <a:prstClr val="black"/>
              </a:solidFill>
              <a:cs typeface="B Yagut" panose="00000400000000000000" pitchFamily="2" charset="-78"/>
            </a:endParaRPr>
          </a:p>
          <a:p>
            <a:pPr marL="0" lvl="0" indent="0">
              <a:lnSpc>
                <a:spcPct val="100000"/>
              </a:lnSpc>
              <a:spcBef>
                <a:spcPct val="20000"/>
              </a:spcBef>
              <a:buNone/>
            </a:pPr>
            <a:endParaRPr lang="fa-IR" sz="2600" dirty="0">
              <a:solidFill>
                <a:prstClr val="black"/>
              </a:solidFill>
              <a:cs typeface="B Yagut" panose="00000400000000000000" pitchFamily="2" charset="-78"/>
            </a:endParaRPr>
          </a:p>
          <a:p>
            <a:pPr marL="342900" lvl="0" indent="-342900">
              <a:lnSpc>
                <a:spcPct val="100000"/>
              </a:lnSpc>
              <a:spcBef>
                <a:spcPct val="20000"/>
              </a:spcBef>
            </a:pPr>
            <a:r>
              <a:rPr lang="fa-IR" sz="1800" dirty="0">
                <a:solidFill>
                  <a:prstClr val="black"/>
                </a:solidFill>
                <a:cs typeface="B Yagut" panose="00000400000000000000" pitchFamily="2" charset="-78"/>
              </a:rPr>
              <a:t>شهلا مسعودی</a:t>
            </a:r>
          </a:p>
          <a:p>
            <a:pPr marL="342900" lvl="0" indent="-342900">
              <a:lnSpc>
                <a:spcPct val="100000"/>
              </a:lnSpc>
              <a:spcBef>
                <a:spcPct val="20000"/>
              </a:spcBef>
            </a:pPr>
            <a:r>
              <a:rPr lang="fa-IR" sz="1800" dirty="0">
                <a:solidFill>
                  <a:prstClr val="black"/>
                </a:solidFill>
                <a:cs typeface="B Yagut" panose="00000400000000000000" pitchFamily="2" charset="-78"/>
              </a:rPr>
              <a:t>کارشناس ارشد مشاوره</a:t>
            </a:r>
          </a:p>
          <a:p>
            <a:pPr marL="342900" lvl="0" indent="-342900">
              <a:lnSpc>
                <a:spcPct val="100000"/>
              </a:lnSpc>
              <a:spcBef>
                <a:spcPct val="20000"/>
              </a:spcBef>
            </a:pPr>
            <a:r>
              <a:rPr lang="fa-IR" sz="1800" dirty="0">
                <a:solidFill>
                  <a:prstClr val="black"/>
                </a:solidFill>
                <a:cs typeface="B Yagut" panose="00000400000000000000" pitchFamily="2" charset="-78"/>
              </a:rPr>
              <a:t>مربی مرکز اموزش بهورزی شهرستان اقلید</a:t>
            </a:r>
          </a:p>
          <a:p>
            <a:pPr marL="342900" lvl="0" indent="-342900">
              <a:lnSpc>
                <a:spcPct val="100000"/>
              </a:lnSpc>
              <a:spcBef>
                <a:spcPct val="20000"/>
              </a:spcBef>
            </a:pPr>
            <a:r>
              <a:rPr lang="fa-IR" sz="1800" dirty="0">
                <a:solidFill>
                  <a:prstClr val="black"/>
                </a:solidFill>
                <a:cs typeface="B Yagut" panose="00000400000000000000" pitchFamily="2" charset="-78"/>
              </a:rPr>
              <a:t>دانشگاه علوم پزشکی وخدمات درمانی شیراز </a:t>
            </a:r>
          </a:p>
          <a:p>
            <a:pPr marL="0" lvl="0" indent="0">
              <a:lnSpc>
                <a:spcPct val="100000"/>
              </a:lnSpc>
              <a:spcBef>
                <a:spcPct val="20000"/>
              </a:spcBef>
              <a:buNone/>
            </a:pPr>
            <a:endParaRPr lang="fa-IR" sz="2600" dirty="0">
              <a:solidFill>
                <a:prstClr val="black"/>
              </a:solidFill>
            </a:endParaRPr>
          </a:p>
        </p:txBody>
      </p:sp>
      <p:sp>
        <p:nvSpPr>
          <p:cNvPr id="4" name="Content Placeholder 3"/>
          <p:cNvSpPr>
            <a:spLocks noGrp="1"/>
          </p:cNvSpPr>
          <p:nvPr>
            <p:ph sz="half" idx="2"/>
          </p:nvPr>
        </p:nvSpPr>
        <p:spPr/>
        <p:txBody>
          <a:bodyPr>
            <a:normAutofit/>
          </a:bodyPr>
          <a:lstStyle/>
          <a:p>
            <a:pPr marL="0" lvl="0" indent="0">
              <a:lnSpc>
                <a:spcPct val="100000"/>
              </a:lnSpc>
              <a:spcBef>
                <a:spcPct val="20000"/>
              </a:spcBef>
              <a:buNone/>
            </a:pPr>
            <a:r>
              <a:rPr lang="fa-IR" sz="2000" dirty="0">
                <a:solidFill>
                  <a:prstClr val="black"/>
                </a:solidFill>
                <a:cs typeface="B Yagut" panose="00000400000000000000" pitchFamily="2" charset="-78"/>
              </a:rPr>
              <a:t>مشخصات بسته آموزشی:</a:t>
            </a:r>
          </a:p>
          <a:p>
            <a:pPr marL="0" lvl="0" indent="0">
              <a:lnSpc>
                <a:spcPct val="100000"/>
              </a:lnSpc>
              <a:spcBef>
                <a:spcPct val="20000"/>
              </a:spcBef>
              <a:buNone/>
            </a:pPr>
            <a:r>
              <a:rPr lang="fa-IR" sz="2000" dirty="0">
                <a:solidFill>
                  <a:prstClr val="black"/>
                </a:solidFill>
                <a:cs typeface="B Yagut" panose="00000400000000000000" pitchFamily="2" charset="-78"/>
              </a:rPr>
              <a:t>حیطه درس:   </a:t>
            </a:r>
            <a:r>
              <a:rPr lang="fa-IR" sz="2000" dirty="0" smtClean="0">
                <a:solidFill>
                  <a:prstClr val="black"/>
                </a:solidFill>
                <a:cs typeface="B Yagut" panose="00000400000000000000" pitchFamily="2" charset="-78"/>
              </a:rPr>
              <a:t>اصول کلی تغذیه</a:t>
            </a:r>
            <a:endParaRPr lang="fa-IR" sz="2000" dirty="0">
              <a:solidFill>
                <a:prstClr val="black"/>
              </a:solidFill>
              <a:cs typeface="B Yagut" panose="00000400000000000000" pitchFamily="2" charset="-78"/>
            </a:endParaRPr>
          </a:p>
          <a:p>
            <a:pPr marL="0" lvl="0" indent="0">
              <a:lnSpc>
                <a:spcPct val="100000"/>
              </a:lnSpc>
              <a:spcBef>
                <a:spcPct val="20000"/>
              </a:spcBef>
              <a:buNone/>
            </a:pPr>
            <a:r>
              <a:rPr lang="fa-IR" sz="2000" dirty="0">
                <a:solidFill>
                  <a:prstClr val="black"/>
                </a:solidFill>
                <a:cs typeface="B Yagut" panose="00000400000000000000" pitchFamily="2" charset="-78"/>
              </a:rPr>
              <a:t>تاریخ آخرین </a:t>
            </a:r>
            <a:r>
              <a:rPr lang="fa-IR" sz="2000" dirty="0" smtClean="0">
                <a:solidFill>
                  <a:prstClr val="black"/>
                </a:solidFill>
                <a:cs typeface="B Yagut" panose="00000400000000000000" pitchFamily="2" charset="-78"/>
              </a:rPr>
              <a:t>بازنگری:   </a:t>
            </a:r>
            <a:r>
              <a:rPr lang="fa-IR" sz="2000" dirty="0" smtClean="0">
                <a:solidFill>
                  <a:prstClr val="black"/>
                </a:solidFill>
                <a:cs typeface="B Yagut" panose="00000400000000000000" pitchFamily="2" charset="-78"/>
              </a:rPr>
              <a:t>1399/4/7 </a:t>
            </a:r>
            <a:endParaRPr lang="fa-IR" sz="2000" dirty="0">
              <a:solidFill>
                <a:prstClr val="black"/>
              </a:solidFill>
              <a:cs typeface="B Yagut" panose="00000400000000000000" pitchFamily="2" charset="-78"/>
            </a:endParaRPr>
          </a:p>
          <a:p>
            <a:pPr marL="0" lvl="0" indent="0">
              <a:lnSpc>
                <a:spcPct val="100000"/>
              </a:lnSpc>
              <a:spcBef>
                <a:spcPct val="20000"/>
              </a:spcBef>
              <a:buNone/>
            </a:pPr>
            <a:r>
              <a:rPr lang="fa-IR" sz="2000" dirty="0">
                <a:solidFill>
                  <a:prstClr val="black"/>
                </a:solidFill>
                <a:cs typeface="B Yagut" panose="00000400000000000000" pitchFamily="2" charset="-78"/>
              </a:rPr>
              <a:t>نوبت تهیه: </a:t>
            </a:r>
            <a:r>
              <a:rPr lang="en-US" sz="2000" dirty="0" smtClean="0">
                <a:solidFill>
                  <a:prstClr val="black"/>
                </a:solidFill>
                <a:cs typeface="B Yagut" panose="00000400000000000000" pitchFamily="2" charset="-78"/>
              </a:rPr>
              <a:t>1</a:t>
            </a:r>
            <a:endParaRPr lang="fa-IR" sz="2000" dirty="0">
              <a:solidFill>
                <a:prstClr val="black"/>
              </a:solidFill>
              <a:cs typeface="B Yagut" panose="00000400000000000000" pitchFamily="2" charset="-78"/>
            </a:endParaRPr>
          </a:p>
          <a:p>
            <a:pPr marL="0" lvl="0" indent="0">
              <a:lnSpc>
                <a:spcPct val="100000"/>
              </a:lnSpc>
              <a:spcBef>
                <a:spcPct val="20000"/>
              </a:spcBef>
              <a:buNone/>
            </a:pPr>
            <a:r>
              <a:rPr lang="fa-IR" sz="2000" dirty="0">
                <a:solidFill>
                  <a:prstClr val="black"/>
                </a:solidFill>
                <a:cs typeface="B Yagut" panose="00000400000000000000" pitchFamily="2" charset="-78"/>
              </a:rPr>
              <a:t>نام فایل: </a:t>
            </a:r>
          </a:p>
          <a:p>
            <a:pPr marL="342900" lvl="0" indent="-342900">
              <a:lnSpc>
                <a:spcPct val="106000"/>
              </a:lnSpc>
              <a:tabLst>
                <a:tab pos="457200" algn="l"/>
              </a:tabLst>
            </a:pPr>
            <a:r>
              <a:rPr lang="en-US" sz="2000" b="1" dirty="0">
                <a:latin typeface="Calibri" panose="020F0502020204030204" pitchFamily="34" charset="0"/>
                <a:ea typeface="Calibri" panose="020F0502020204030204" pitchFamily="34" charset="0"/>
                <a:cs typeface="Times New Roman" panose="02020603050405020304" pitchFamily="18" charset="0"/>
              </a:rPr>
              <a:t>OT</a:t>
            </a:r>
            <a:r>
              <a:rPr lang="en-US" sz="1800" b="1" dirty="0">
                <a:solidFill>
                  <a:srgbClr val="000000"/>
                </a:solidFill>
                <a:latin typeface="Calibri" panose="020F0502020204030204" pitchFamily="34" charset="0"/>
                <a:ea typeface="Calibri" panose="020F0502020204030204" pitchFamily="34" charset="0"/>
                <a:cs typeface="B Nazanin" panose="00000400000000000000" pitchFamily="2" charset="-78"/>
              </a:rPr>
              <a:t>-</a:t>
            </a:r>
            <a:r>
              <a:rPr lang="en-US" sz="2000" b="1" dirty="0">
                <a:solidFill>
                  <a:srgbClr val="000000"/>
                </a:solidFill>
                <a:latin typeface="Calibri" panose="020F0502020204030204" pitchFamily="34" charset="0"/>
                <a:ea typeface="Calibri" panose="020F0502020204030204" pitchFamily="34" charset="0"/>
                <a:cs typeface="B Nazanin" panose="00000400000000000000" pitchFamily="2" charset="-78"/>
              </a:rPr>
              <a:t> </a:t>
            </a:r>
            <a:r>
              <a:rPr lang="en-US" sz="2000" b="1" dirty="0" smtClean="0">
                <a:solidFill>
                  <a:srgbClr val="000000"/>
                </a:solidFill>
                <a:latin typeface="Calibri" panose="020F0502020204030204" pitchFamily="34" charset="0"/>
                <a:ea typeface="Calibri" panose="020F0502020204030204" pitchFamily="34" charset="0"/>
                <a:cs typeface="B Nazanin" panose="00000400000000000000" pitchFamily="2" charset="-78"/>
              </a:rPr>
              <a:t>Taghzieh-dar-goorohaie-asib-pazir-edi2</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a-IR" sz="2000" dirty="0">
              <a:cs typeface="B Yagut" panose="00000400000000000000" pitchFamily="2" charset="-78"/>
            </a:endParaRPr>
          </a:p>
        </p:txBody>
      </p:sp>
      <p:pic>
        <p:nvPicPr>
          <p:cNvPr id="5" name="Picture 2" descr="C:\Users\parsian\Desktop\2020-04-26 شهلا مسعودی\شهلا مسعودی 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2204864"/>
            <a:ext cx="1408113" cy="196215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37759101"/>
      </p:ext>
    </p:extLst>
  </p:cSld>
  <p:clrMapOvr>
    <a:masterClrMapping/>
  </p:clrMapOvr>
  <mc:AlternateContent xmlns:mc="http://schemas.openxmlformats.org/markup-compatibility/2006" xmlns:p14="http://schemas.microsoft.com/office/powerpoint/2010/main">
    <mc:Choice Requires="p14">
      <p:transition spd="slow" p14:dur="2000" advTm="23254"/>
    </mc:Choice>
    <mc:Fallback xmlns="">
      <p:transition spd="slow" advTm="23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2582602"/>
          </a:xfrm>
        </p:spPr>
        <p:txBody>
          <a:bodyPr/>
          <a:lstStyle/>
          <a:p>
            <a:pPr marL="0" lvl="0" indent="0">
              <a:buNone/>
            </a:pPr>
            <a:r>
              <a:rPr lang="fa-IR" sz="3200" b="1" dirty="0">
                <a:solidFill>
                  <a:srgbClr val="C00000"/>
                </a:solidFill>
                <a:cs typeface="B Yagut" pitchFamily="2" charset="-78"/>
              </a:rPr>
              <a:t>جلسه </a:t>
            </a:r>
            <a:r>
              <a:rPr lang="fa-IR" sz="3200" b="1" dirty="0" smtClean="0">
                <a:solidFill>
                  <a:srgbClr val="C00000"/>
                </a:solidFill>
                <a:cs typeface="B Yagut" pitchFamily="2" charset="-78"/>
              </a:rPr>
              <a:t>دوم:</a:t>
            </a:r>
            <a:endParaRPr lang="fa-IR" sz="3200" b="1" dirty="0">
              <a:solidFill>
                <a:srgbClr val="C00000"/>
              </a:solidFill>
              <a:cs typeface="B Yagut" pitchFamily="2" charset="-78"/>
            </a:endParaRPr>
          </a:p>
          <a:p>
            <a:pPr marL="0" lvl="0" indent="0" algn="ctr">
              <a:buNone/>
            </a:pPr>
            <a:endParaRPr lang="fa-IR" sz="3200" b="1" dirty="0">
              <a:solidFill>
                <a:prstClr val="black"/>
              </a:solidFill>
              <a:cs typeface="B Yagut" pitchFamily="2" charset="-78"/>
            </a:endParaRPr>
          </a:p>
          <a:p>
            <a:pPr marL="0" lvl="0" indent="0" algn="ctr">
              <a:buNone/>
            </a:pPr>
            <a:r>
              <a:rPr lang="fa-IR" sz="3200" b="1" dirty="0" smtClean="0">
                <a:solidFill>
                  <a:srgbClr val="00B050"/>
                </a:solidFill>
                <a:cs typeface="B Yagut" pitchFamily="2" charset="-78"/>
              </a:rPr>
              <a:t>تغذیه </a:t>
            </a:r>
            <a:r>
              <a:rPr lang="fa-IR" sz="3200" b="1" dirty="0">
                <a:solidFill>
                  <a:srgbClr val="00B050"/>
                </a:solidFill>
                <a:cs typeface="B Yagut" pitchFamily="2" charset="-78"/>
              </a:rPr>
              <a:t>در </a:t>
            </a:r>
            <a:r>
              <a:rPr lang="fa-IR" sz="3200" b="1" dirty="0" smtClean="0">
                <a:solidFill>
                  <a:srgbClr val="00B050"/>
                </a:solidFill>
                <a:cs typeface="B Yagut" pitchFamily="2" charset="-78"/>
              </a:rPr>
              <a:t>کودکان ، نوجوانان و سالمندان </a:t>
            </a:r>
            <a:endParaRPr lang="fa-IR" sz="3200" b="1" dirty="0">
              <a:solidFill>
                <a:srgbClr val="00B050"/>
              </a:solidFill>
              <a:cs typeface="B Yagut" pitchFamily="2" charset="-78"/>
            </a:endParaRPr>
          </a:p>
          <a:p>
            <a:endParaRPr lang="fa-I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6392786"/>
      </p:ext>
    </p:extLst>
  </p:cSld>
  <p:clrMapOvr>
    <a:masterClrMapping/>
  </p:clrMapOvr>
  <mc:AlternateContent xmlns:mc="http://schemas.openxmlformats.org/markup-compatibility/2006" xmlns:p14="http://schemas.microsoft.com/office/powerpoint/2010/main">
    <mc:Choice Requires="p14">
      <p:transition spd="slow" p14:dur="2000" advTm="10538"/>
    </mc:Choice>
    <mc:Fallback xmlns="">
      <p:transition spd="slow" advTm="10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b="1" dirty="0" smtClean="0">
                <a:solidFill>
                  <a:srgbClr val="00B050"/>
                </a:solidFill>
                <a:cs typeface="B Yagut" pitchFamily="2" charset="-78"/>
              </a:rPr>
              <a:t>اهداف آموزشی </a:t>
            </a:r>
            <a:endParaRPr lang="fa-IR" b="1" dirty="0">
              <a:solidFill>
                <a:srgbClr val="00B050"/>
              </a:solidFill>
              <a:cs typeface="B Yagut" pitchFamily="2" charset="-78"/>
            </a:endParaRPr>
          </a:p>
        </p:txBody>
      </p:sp>
      <p:sp>
        <p:nvSpPr>
          <p:cNvPr id="3" name="Content Placeholder 2"/>
          <p:cNvSpPr>
            <a:spLocks noGrp="1"/>
          </p:cNvSpPr>
          <p:nvPr>
            <p:ph idx="1"/>
          </p:nvPr>
        </p:nvSpPr>
        <p:spPr/>
        <p:txBody>
          <a:bodyPr/>
          <a:lstStyle/>
          <a:p>
            <a:pPr marL="0" indent="0">
              <a:buNone/>
            </a:pPr>
            <a:r>
              <a:rPr lang="fa-IR" sz="2600" b="1" dirty="0" smtClean="0">
                <a:cs typeface="B Yagut" pitchFamily="2" charset="-78"/>
              </a:rPr>
              <a:t>از فراگیران بهورزی انتظار می رود :</a:t>
            </a:r>
          </a:p>
          <a:p>
            <a:pPr marL="0" indent="0">
              <a:buNone/>
            </a:pPr>
            <a:endParaRPr lang="fa-IR" sz="2600" b="1" dirty="0" smtClean="0">
              <a:cs typeface="B Yagut" pitchFamily="2" charset="-78"/>
            </a:endParaRPr>
          </a:p>
          <a:p>
            <a:pPr marL="0" indent="0">
              <a:buNone/>
            </a:pPr>
            <a:r>
              <a:rPr lang="fa-IR" sz="2600" b="1" dirty="0" smtClean="0">
                <a:cs typeface="B Yagut" pitchFamily="2" charset="-78"/>
              </a:rPr>
              <a:t>1-اهمیت </a:t>
            </a:r>
            <a:r>
              <a:rPr lang="fa-IR" sz="2600" b="1" dirty="0">
                <a:cs typeface="B Yagut" pitchFamily="2" charset="-78"/>
              </a:rPr>
              <a:t>تغذیه در دوران بلوغ را </a:t>
            </a:r>
            <a:r>
              <a:rPr lang="fa-IR" sz="2600" b="1" dirty="0" smtClean="0">
                <a:cs typeface="B Yagut" pitchFamily="2" charset="-78"/>
              </a:rPr>
              <a:t>شرح دهد .</a:t>
            </a:r>
            <a:endParaRPr lang="fa-IR" sz="2600" b="1" dirty="0">
              <a:cs typeface="B Yagut" pitchFamily="2" charset="-78"/>
            </a:endParaRPr>
          </a:p>
          <a:p>
            <a:pPr marL="0" indent="0">
              <a:buNone/>
            </a:pPr>
            <a:r>
              <a:rPr lang="fa-IR" sz="2600" b="1" dirty="0" smtClean="0">
                <a:cs typeface="B Yagut" pitchFamily="2" charset="-78"/>
              </a:rPr>
              <a:t>2-اختلالات </a:t>
            </a:r>
            <a:r>
              <a:rPr lang="fa-IR" sz="2600" b="1" dirty="0">
                <a:cs typeface="B Yagut" pitchFamily="2" charset="-78"/>
              </a:rPr>
              <a:t>تغذیه در دوران بلوغ را لیست نماید.</a:t>
            </a:r>
          </a:p>
          <a:p>
            <a:pPr marL="0" indent="0">
              <a:buNone/>
            </a:pPr>
            <a:r>
              <a:rPr lang="fa-IR" sz="2600" b="1" dirty="0" smtClean="0">
                <a:cs typeface="B Yagut" pitchFamily="2" charset="-78"/>
              </a:rPr>
              <a:t>3- مشکلات </a:t>
            </a:r>
            <a:r>
              <a:rPr lang="fa-IR" sz="2600" b="1" dirty="0">
                <a:cs typeface="B Yagut" pitchFamily="2" charset="-78"/>
              </a:rPr>
              <a:t>تغذیه ای سالمندان را </a:t>
            </a:r>
            <a:r>
              <a:rPr lang="fa-IR" sz="2600" b="1" dirty="0" smtClean="0">
                <a:cs typeface="B Yagut" pitchFamily="2" charset="-78"/>
              </a:rPr>
              <a:t>بیان کند .</a:t>
            </a:r>
          </a:p>
          <a:p>
            <a:pPr marL="0" indent="0">
              <a:buNone/>
            </a:pPr>
            <a:r>
              <a:rPr lang="fa-IR" sz="2600" b="1" dirty="0" smtClean="0">
                <a:cs typeface="B Yagut" pitchFamily="2" charset="-78"/>
              </a:rPr>
              <a:t>4-اهمیت تغذیه در کودکان </a:t>
            </a:r>
            <a:r>
              <a:rPr lang="fa-IR" sz="2600" b="1" smtClean="0">
                <a:cs typeface="B Yagut" pitchFamily="2" charset="-78"/>
              </a:rPr>
              <a:t>را توضیح دهد .</a:t>
            </a:r>
            <a:endParaRPr lang="fa-IR" sz="2600" b="1" dirty="0">
              <a:cs typeface="B Yagut" pitchFamily="2" charset="-78"/>
            </a:endParaRPr>
          </a:p>
          <a:p>
            <a:pPr marL="0" indent="0">
              <a:buNone/>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98411290"/>
      </p:ext>
    </p:extLst>
  </p:cSld>
  <p:clrMapOvr>
    <a:masterClrMapping/>
  </p:clrMapOvr>
  <mc:AlternateContent xmlns:mc="http://schemas.openxmlformats.org/markup-compatibility/2006" xmlns:p14="http://schemas.microsoft.com/office/powerpoint/2010/main">
    <mc:Choice Requires="p14">
      <p:transition spd="slow" p14:dur="2000" advTm="23201"/>
    </mc:Choice>
    <mc:Fallback xmlns="">
      <p:transition spd="slow" advTm="23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rgbClr val="00B050"/>
                </a:solidFill>
                <a:cs typeface="B Yagut" pitchFamily="2" charset="-78"/>
              </a:rPr>
              <a:t>فهرست عناوین </a:t>
            </a:r>
            <a:endParaRPr lang="fa-IR" b="1" dirty="0">
              <a:solidFill>
                <a:srgbClr val="00B050"/>
              </a:solidFill>
              <a:cs typeface="B Yagut" pitchFamily="2" charset="-78"/>
            </a:endParaRPr>
          </a:p>
        </p:txBody>
      </p:sp>
      <p:sp>
        <p:nvSpPr>
          <p:cNvPr id="3" name="Content Placeholder 2"/>
          <p:cNvSpPr>
            <a:spLocks noGrp="1"/>
          </p:cNvSpPr>
          <p:nvPr>
            <p:ph idx="1"/>
          </p:nvPr>
        </p:nvSpPr>
        <p:spPr/>
        <p:txBody>
          <a:bodyPr/>
          <a:lstStyle/>
          <a:p>
            <a:pPr marL="0" indent="0">
              <a:lnSpc>
                <a:spcPct val="150000"/>
              </a:lnSpc>
              <a:buNone/>
            </a:pPr>
            <a:r>
              <a:rPr lang="fa-IR" sz="2600" b="1" dirty="0" smtClean="0">
                <a:cs typeface="B Yagut" pitchFamily="2" charset="-78"/>
              </a:rPr>
              <a:t>1-تغذیه </a:t>
            </a:r>
            <a:r>
              <a:rPr lang="fa-IR" sz="2600" b="1" dirty="0">
                <a:cs typeface="B Yagut" pitchFamily="2" charset="-78"/>
              </a:rPr>
              <a:t>کودکان</a:t>
            </a:r>
          </a:p>
          <a:p>
            <a:pPr marL="0" indent="0">
              <a:lnSpc>
                <a:spcPct val="150000"/>
              </a:lnSpc>
              <a:buNone/>
            </a:pPr>
            <a:r>
              <a:rPr lang="fa-IR" sz="2600" b="1" dirty="0" smtClean="0">
                <a:cs typeface="B Yagut" pitchFamily="2" charset="-78"/>
              </a:rPr>
              <a:t>2-تغذیه </a:t>
            </a:r>
            <a:r>
              <a:rPr lang="fa-IR" sz="2600" b="1" dirty="0">
                <a:cs typeface="B Yagut" pitchFamily="2" charset="-78"/>
              </a:rPr>
              <a:t>در </a:t>
            </a:r>
            <a:r>
              <a:rPr lang="fa-IR" sz="2600" b="1" dirty="0" smtClean="0">
                <a:cs typeface="B Yagut" pitchFamily="2" charset="-78"/>
              </a:rPr>
              <a:t>دوران </a:t>
            </a:r>
            <a:r>
              <a:rPr lang="fa-IR" sz="2600" b="1" dirty="0">
                <a:cs typeface="B Yagut" pitchFamily="2" charset="-78"/>
              </a:rPr>
              <a:t>بلوغ</a:t>
            </a:r>
          </a:p>
          <a:p>
            <a:pPr marL="0" indent="0">
              <a:lnSpc>
                <a:spcPct val="150000"/>
              </a:lnSpc>
              <a:buNone/>
            </a:pPr>
            <a:r>
              <a:rPr lang="fa-IR" sz="2600" b="1" dirty="0" smtClean="0">
                <a:cs typeface="B Yagut" pitchFamily="2" charset="-78"/>
              </a:rPr>
              <a:t>3-وضعیت </a:t>
            </a:r>
            <a:r>
              <a:rPr lang="fa-IR" sz="2600" b="1" dirty="0">
                <a:cs typeface="B Yagut" pitchFamily="2" charset="-78"/>
              </a:rPr>
              <a:t>تغذیه در نوجوانی</a:t>
            </a:r>
          </a:p>
          <a:p>
            <a:pPr marL="0" indent="0">
              <a:lnSpc>
                <a:spcPct val="150000"/>
              </a:lnSpc>
              <a:buNone/>
            </a:pPr>
            <a:r>
              <a:rPr lang="fa-IR" sz="2600" b="1" dirty="0" smtClean="0">
                <a:cs typeface="B Yagut" pitchFamily="2" charset="-78"/>
              </a:rPr>
              <a:t>4-اختلالات </a:t>
            </a:r>
            <a:r>
              <a:rPr lang="fa-IR" sz="2600" b="1" dirty="0">
                <a:cs typeface="B Yagut" pitchFamily="2" charset="-78"/>
              </a:rPr>
              <a:t>تغذیه ای در نوجوانان </a:t>
            </a:r>
          </a:p>
          <a:p>
            <a:pPr marL="0" indent="0">
              <a:lnSpc>
                <a:spcPct val="150000"/>
              </a:lnSpc>
              <a:buNone/>
            </a:pPr>
            <a:r>
              <a:rPr lang="fa-IR" sz="2600" b="1" dirty="0" smtClean="0">
                <a:cs typeface="B Yagut" pitchFamily="2" charset="-78"/>
              </a:rPr>
              <a:t>5-تغذیه </a:t>
            </a:r>
            <a:r>
              <a:rPr lang="fa-IR" sz="2600" b="1" dirty="0">
                <a:cs typeface="B Yagut" pitchFamily="2" charset="-78"/>
              </a:rPr>
              <a:t>در سالمندان</a:t>
            </a:r>
          </a:p>
          <a:p>
            <a:pPr marL="0" indent="0">
              <a:buNone/>
            </a:pPr>
            <a:endParaRPr lang="fa-I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2230992"/>
      </p:ext>
    </p:extLst>
  </p:cSld>
  <p:clrMapOvr>
    <a:masterClrMapping/>
  </p:clrMapOvr>
  <mc:AlternateContent xmlns:mc="http://schemas.openxmlformats.org/markup-compatibility/2006" xmlns:p14="http://schemas.microsoft.com/office/powerpoint/2010/main">
    <mc:Choice Requires="p14">
      <p:transition spd="slow" p14:dur="2000" advTm="13804"/>
    </mc:Choice>
    <mc:Fallback xmlns="">
      <p:transition spd="slow" advTm="13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solidFill>
                  <a:srgbClr val="00B050"/>
                </a:solidFill>
                <a:latin typeface="Calibri"/>
                <a:cs typeface="B Yagut" panose="00000400000000000000" pitchFamily="2" charset="-78"/>
              </a:rPr>
              <a:t>تغذیه کودک </a:t>
            </a:r>
            <a:r>
              <a:rPr lang="fa-IR" dirty="0" smtClean="0">
                <a:solidFill>
                  <a:srgbClr val="00B050"/>
                </a:solidFill>
                <a:latin typeface="Calibri"/>
                <a:cs typeface="B Yagut" panose="00000400000000000000" pitchFamily="2" charset="-78"/>
              </a:rPr>
              <a:t>2-1سال</a:t>
            </a:r>
            <a:endParaRPr lang="fa-IR" dirty="0"/>
          </a:p>
        </p:txBody>
      </p:sp>
      <p:sp>
        <p:nvSpPr>
          <p:cNvPr id="3" name="Content Placeholder 2"/>
          <p:cNvSpPr>
            <a:spLocks noGrp="1"/>
          </p:cNvSpPr>
          <p:nvPr>
            <p:ph idx="1"/>
          </p:nvPr>
        </p:nvSpPr>
        <p:spPr/>
        <p:txBody>
          <a:bodyPr/>
          <a:lstStyle/>
          <a:p>
            <a:pPr marL="0" lvl="0" indent="0">
              <a:lnSpc>
                <a:spcPct val="150000"/>
              </a:lnSpc>
              <a:spcBef>
                <a:spcPct val="20000"/>
              </a:spcBef>
              <a:buNone/>
            </a:pPr>
            <a:r>
              <a:rPr lang="fa-IR" sz="3200" b="1" dirty="0" smtClean="0">
                <a:solidFill>
                  <a:prstClr val="black"/>
                </a:solidFill>
                <a:cs typeface="B Yagut" panose="00000400000000000000" pitchFamily="2" charset="-78"/>
              </a:rPr>
              <a:t>علت اهمیت تغذیه این دوران:</a:t>
            </a:r>
          </a:p>
          <a:p>
            <a:pPr marL="342900" lvl="0" indent="-342900">
              <a:lnSpc>
                <a:spcPct val="150000"/>
              </a:lnSpc>
              <a:spcBef>
                <a:spcPct val="20000"/>
              </a:spcBef>
            </a:pPr>
            <a:r>
              <a:rPr lang="fa-IR" sz="3200" b="1" dirty="0" smtClean="0">
                <a:solidFill>
                  <a:prstClr val="black"/>
                </a:solidFill>
                <a:cs typeface="B Yagut" panose="00000400000000000000" pitchFamily="2" charset="-78"/>
              </a:rPr>
              <a:t>سرعت </a:t>
            </a:r>
            <a:r>
              <a:rPr lang="fa-IR" sz="3200" b="1" dirty="0">
                <a:solidFill>
                  <a:prstClr val="black"/>
                </a:solidFill>
                <a:cs typeface="B Yagut" panose="00000400000000000000" pitchFamily="2" charset="-78"/>
              </a:rPr>
              <a:t>رشد و فعالیت زیاد کودک</a:t>
            </a:r>
          </a:p>
          <a:p>
            <a:pPr marL="342900" lvl="0" indent="-342900">
              <a:lnSpc>
                <a:spcPct val="150000"/>
              </a:lnSpc>
              <a:spcBef>
                <a:spcPct val="20000"/>
              </a:spcBef>
            </a:pPr>
            <a:r>
              <a:rPr lang="fa-IR" sz="3200" b="1" dirty="0">
                <a:solidFill>
                  <a:prstClr val="black"/>
                </a:solidFill>
                <a:cs typeface="B Yagut" panose="00000400000000000000" pitchFamily="2" charset="-78"/>
              </a:rPr>
              <a:t>حجم کم معده کودک</a:t>
            </a:r>
          </a:p>
          <a:p>
            <a:pPr marL="342900" lvl="0" indent="-342900">
              <a:lnSpc>
                <a:spcPct val="150000"/>
              </a:lnSpc>
              <a:spcBef>
                <a:spcPct val="20000"/>
              </a:spcBef>
            </a:pPr>
            <a:r>
              <a:rPr lang="fa-IR" sz="3200" b="1" dirty="0">
                <a:solidFill>
                  <a:prstClr val="black"/>
                </a:solidFill>
                <a:cs typeface="B Yagut" panose="00000400000000000000" pitchFamily="2" charset="-78"/>
              </a:rPr>
              <a:t>کامل نبودن دندان های کودک </a:t>
            </a:r>
            <a:endParaRPr lang="en-US" sz="3200" b="1" dirty="0">
              <a:solidFill>
                <a:prstClr val="black"/>
              </a:solidFill>
              <a:cs typeface="B Yagut" panose="00000400000000000000" pitchFamily="2" charset="-78"/>
            </a:endParaRPr>
          </a:p>
          <a:p>
            <a:pPr marL="0" indent="0">
              <a:buNone/>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31409203"/>
      </p:ext>
    </p:extLst>
  </p:cSld>
  <p:clrMapOvr>
    <a:masterClrMapping/>
  </p:clrMapOvr>
  <mc:AlternateContent xmlns:mc="http://schemas.openxmlformats.org/markup-compatibility/2006" xmlns:p14="http://schemas.microsoft.com/office/powerpoint/2010/main">
    <mc:Choice Requires="p14">
      <p:transition spd="slow" p14:dur="2000" advTm="17548"/>
    </mc:Choice>
    <mc:Fallback xmlns="">
      <p:transition spd="slow" advTm="17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solidFill>
                  <a:srgbClr val="00B050"/>
                </a:solidFill>
                <a:latin typeface="Calibri"/>
                <a:cs typeface="B Yagut" panose="00000400000000000000" pitchFamily="2" charset="-78"/>
              </a:rPr>
              <a:t>چند </a:t>
            </a:r>
            <a:r>
              <a:rPr lang="fa-IR" dirty="0" smtClean="0">
                <a:solidFill>
                  <a:srgbClr val="00B050"/>
                </a:solidFill>
                <a:latin typeface="Calibri"/>
                <a:cs typeface="B Yagut" panose="00000400000000000000" pitchFamily="2" charset="-78"/>
              </a:rPr>
              <a:t>نکته درمورد تغذیه کودک 2-1ساله</a:t>
            </a:r>
            <a:endParaRPr lang="fa-IR" dirty="0"/>
          </a:p>
        </p:txBody>
      </p:sp>
      <p:sp>
        <p:nvSpPr>
          <p:cNvPr id="3" name="Content Placeholder 2"/>
          <p:cNvSpPr>
            <a:spLocks noGrp="1"/>
          </p:cNvSpPr>
          <p:nvPr>
            <p:ph idx="1"/>
          </p:nvPr>
        </p:nvSpPr>
        <p:spPr/>
        <p:txBody>
          <a:bodyPr/>
          <a:lstStyle/>
          <a:p>
            <a:pPr marL="342900" lvl="0" indent="-342900">
              <a:lnSpc>
                <a:spcPct val="150000"/>
              </a:lnSpc>
              <a:spcBef>
                <a:spcPct val="20000"/>
              </a:spcBef>
            </a:pPr>
            <a:r>
              <a:rPr lang="fa-IR" sz="2600" b="1" dirty="0">
                <a:solidFill>
                  <a:prstClr val="black"/>
                </a:solidFill>
                <a:cs typeface="B Yagut" panose="00000400000000000000" pitchFamily="2" charset="-78"/>
              </a:rPr>
              <a:t>کودک باید 5 الی 6 بار در روز غذا مصرف کند.</a:t>
            </a:r>
          </a:p>
          <a:p>
            <a:pPr marL="342900" lvl="0" indent="-342900">
              <a:lnSpc>
                <a:spcPct val="150000"/>
              </a:lnSpc>
              <a:spcBef>
                <a:spcPct val="20000"/>
              </a:spcBef>
            </a:pPr>
            <a:r>
              <a:rPr lang="fa-IR" sz="2600" b="1" dirty="0">
                <a:solidFill>
                  <a:prstClr val="black"/>
                </a:solidFill>
                <a:cs typeface="B Yagut" panose="00000400000000000000" pitchFamily="2" charset="-78"/>
              </a:rPr>
              <a:t>برای جلوگیری از یبوست به غذای کودک سبزی ها اضافه شود.</a:t>
            </a:r>
          </a:p>
          <a:p>
            <a:pPr marL="342900" lvl="0" indent="-342900">
              <a:lnSpc>
                <a:spcPct val="150000"/>
              </a:lnSpc>
              <a:spcBef>
                <a:spcPct val="20000"/>
              </a:spcBef>
            </a:pPr>
            <a:r>
              <a:rPr lang="fa-IR" sz="2600" b="1" dirty="0">
                <a:solidFill>
                  <a:prstClr val="black"/>
                </a:solidFill>
                <a:cs typeface="B Yagut" panose="00000400000000000000" pitchFamily="2" charset="-78"/>
              </a:rPr>
              <a:t>استقلال کودک در غذا خوردن در نظر </a:t>
            </a:r>
            <a:r>
              <a:rPr lang="fa-IR" sz="2600" b="1" dirty="0" smtClean="0">
                <a:solidFill>
                  <a:prstClr val="black"/>
                </a:solidFill>
                <a:cs typeface="B Yagut" panose="00000400000000000000" pitchFamily="2" charset="-78"/>
              </a:rPr>
              <a:t>گرفته شود</a:t>
            </a:r>
            <a:r>
              <a:rPr lang="fa-IR" sz="2600" b="1" dirty="0">
                <a:solidFill>
                  <a:prstClr val="black"/>
                </a:solidFill>
                <a:cs typeface="B Yagut" panose="00000400000000000000" pitchFamily="2" charset="-78"/>
              </a:rPr>
              <a:t>.</a:t>
            </a:r>
          </a:p>
          <a:p>
            <a:pPr marL="342900" lvl="0" indent="-342900">
              <a:lnSpc>
                <a:spcPct val="150000"/>
              </a:lnSpc>
              <a:spcBef>
                <a:spcPct val="20000"/>
              </a:spcBef>
            </a:pPr>
            <a:r>
              <a:rPr lang="fa-IR" sz="2600" b="1" dirty="0">
                <a:solidFill>
                  <a:prstClr val="black"/>
                </a:solidFill>
                <a:cs typeface="B Yagut" panose="00000400000000000000" pitchFamily="2" charset="-78"/>
              </a:rPr>
              <a:t>مایعات با قاشق به کودک داده شود.</a:t>
            </a:r>
          </a:p>
          <a:p>
            <a:pPr marL="342900" lvl="0" indent="-342900">
              <a:lnSpc>
                <a:spcPct val="150000"/>
              </a:lnSpc>
              <a:spcBef>
                <a:spcPct val="20000"/>
              </a:spcBef>
            </a:pPr>
            <a:r>
              <a:rPr lang="fa-IR" sz="2600" b="1" dirty="0">
                <a:solidFill>
                  <a:prstClr val="black"/>
                </a:solidFill>
                <a:cs typeface="B Yagut" panose="00000400000000000000" pitchFamily="2" charset="-78"/>
              </a:rPr>
              <a:t>به غذای کودک کمی روغن یا کره اضافه شود.</a:t>
            </a:r>
            <a:endParaRPr lang="en-US" sz="2600" b="1" dirty="0">
              <a:solidFill>
                <a:prstClr val="black"/>
              </a:solidFill>
              <a:cs typeface="B Yagut" panose="00000400000000000000" pitchFamily="2" charset="-78"/>
            </a:endParaRPr>
          </a:p>
          <a:p>
            <a:pPr marL="0" indent="0">
              <a:buNone/>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82356037"/>
      </p:ext>
    </p:extLst>
  </p:cSld>
  <p:clrMapOvr>
    <a:masterClrMapping/>
  </p:clrMapOvr>
  <mc:AlternateContent xmlns:mc="http://schemas.openxmlformats.org/markup-compatibility/2006" xmlns:p14="http://schemas.microsoft.com/office/powerpoint/2010/main">
    <mc:Choice Requires="p14">
      <p:transition spd="slow" p14:dur="2000" advTm="26472"/>
    </mc:Choice>
    <mc:Fallback xmlns="">
      <p:transition spd="slow" advTm="26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4000" b="1" dirty="0">
                <a:solidFill>
                  <a:srgbClr val="00B050"/>
                </a:solidFill>
                <a:latin typeface="Calibri"/>
                <a:cs typeface="B Yagut" panose="00000400000000000000" pitchFamily="2" charset="-78"/>
              </a:rPr>
              <a:t>تغذیه کودک 5-3 سال</a:t>
            </a:r>
            <a:endParaRPr lang="fa-IR" dirty="0"/>
          </a:p>
        </p:txBody>
      </p:sp>
      <p:sp>
        <p:nvSpPr>
          <p:cNvPr id="3" name="Content Placeholder 2"/>
          <p:cNvSpPr>
            <a:spLocks noGrp="1"/>
          </p:cNvSpPr>
          <p:nvPr>
            <p:ph idx="1"/>
          </p:nvPr>
        </p:nvSpPr>
        <p:spPr/>
        <p:txBody>
          <a:bodyPr/>
          <a:lstStyle/>
          <a:p>
            <a:pPr marL="342900" lvl="0" indent="-342900">
              <a:lnSpc>
                <a:spcPct val="150000"/>
              </a:lnSpc>
              <a:spcBef>
                <a:spcPct val="20000"/>
              </a:spcBef>
            </a:pPr>
            <a:r>
              <a:rPr lang="fa-IR" b="1" dirty="0">
                <a:solidFill>
                  <a:prstClr val="black"/>
                </a:solidFill>
                <a:cs typeface="B Yagut" panose="00000400000000000000" pitchFamily="2" charset="-78"/>
              </a:rPr>
              <a:t>سرعت رشد کندتر از یک سالگی می شود.</a:t>
            </a:r>
          </a:p>
          <a:p>
            <a:pPr marL="342900" lvl="0" indent="-342900">
              <a:lnSpc>
                <a:spcPct val="150000"/>
              </a:lnSpc>
              <a:spcBef>
                <a:spcPct val="20000"/>
              </a:spcBef>
            </a:pPr>
            <a:r>
              <a:rPr lang="fa-IR" b="1" dirty="0">
                <a:solidFill>
                  <a:prstClr val="black"/>
                </a:solidFill>
                <a:cs typeface="B Yagut" panose="00000400000000000000" pitchFamily="2" charset="-78"/>
              </a:rPr>
              <a:t>کل انرژی دریافتی کودک باید ثابت باشد.</a:t>
            </a:r>
          </a:p>
          <a:p>
            <a:pPr marL="342900" lvl="0" indent="-342900">
              <a:lnSpc>
                <a:spcPct val="150000"/>
              </a:lnSpc>
              <a:spcBef>
                <a:spcPct val="20000"/>
              </a:spcBef>
            </a:pPr>
            <a:r>
              <a:rPr lang="fa-IR" b="1" dirty="0">
                <a:solidFill>
                  <a:prstClr val="black"/>
                </a:solidFill>
                <a:cs typeface="B Yagut" panose="00000400000000000000" pitchFamily="2" charset="-78"/>
              </a:rPr>
              <a:t>انرژی مورد نیاز در این سن </a:t>
            </a:r>
            <a:r>
              <a:rPr lang="fa-IR" b="1" dirty="0" smtClean="0">
                <a:solidFill>
                  <a:prstClr val="black"/>
                </a:solidFill>
                <a:cs typeface="B Yagut" panose="00000400000000000000" pitchFamily="2" charset="-78"/>
              </a:rPr>
              <a:t>1750 کیلو کالری </a:t>
            </a:r>
            <a:r>
              <a:rPr lang="fa-IR" b="1" dirty="0">
                <a:solidFill>
                  <a:prstClr val="black"/>
                </a:solidFill>
                <a:cs typeface="B Yagut" panose="00000400000000000000" pitchFamily="2" charset="-78"/>
              </a:rPr>
              <a:t>برای پسران و </a:t>
            </a:r>
            <a:r>
              <a:rPr lang="fa-IR" b="1" dirty="0" smtClean="0">
                <a:solidFill>
                  <a:prstClr val="black"/>
                </a:solidFill>
                <a:cs typeface="B Yagut" panose="00000400000000000000" pitchFamily="2" charset="-78"/>
              </a:rPr>
              <a:t>1650 کیلو کالری </a:t>
            </a:r>
            <a:r>
              <a:rPr lang="fa-IR" b="1" dirty="0">
                <a:solidFill>
                  <a:prstClr val="black"/>
                </a:solidFill>
                <a:cs typeface="B Yagut" panose="00000400000000000000" pitchFamily="2" charset="-78"/>
              </a:rPr>
              <a:t>برای دختران است.</a:t>
            </a:r>
          </a:p>
          <a:p>
            <a:pPr marL="0" indent="0" algn="l">
              <a:buNone/>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00690332"/>
      </p:ext>
    </p:extLst>
  </p:cSld>
  <p:clrMapOvr>
    <a:masterClrMapping/>
  </p:clrMapOvr>
  <mc:AlternateContent xmlns:mc="http://schemas.openxmlformats.org/markup-compatibility/2006" xmlns:p14="http://schemas.microsoft.com/office/powerpoint/2010/main">
    <mc:Choice Requires="p14">
      <p:transition spd="slow" p14:dur="2000" advTm="21863"/>
    </mc:Choice>
    <mc:Fallback xmlns="">
      <p:transition spd="slow" advTm="21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solidFill>
                  <a:srgbClr val="00B050"/>
                </a:solidFill>
                <a:latin typeface="Calibri"/>
                <a:cs typeface="B Yagut" panose="00000400000000000000" pitchFamily="2" charset="-78"/>
              </a:rPr>
              <a:t>برنامه غذایی کودک</a:t>
            </a:r>
            <a:endParaRPr lang="fa-IR" dirty="0"/>
          </a:p>
        </p:txBody>
      </p:sp>
      <p:sp>
        <p:nvSpPr>
          <p:cNvPr id="3" name="Content Placeholder 2"/>
          <p:cNvSpPr>
            <a:spLocks noGrp="1"/>
          </p:cNvSpPr>
          <p:nvPr>
            <p:ph idx="1"/>
          </p:nvPr>
        </p:nvSpPr>
        <p:spPr/>
        <p:txBody>
          <a:bodyPr/>
          <a:lstStyle/>
          <a:p>
            <a:pPr marL="342900" lvl="0" indent="-342900" algn="just">
              <a:lnSpc>
                <a:spcPct val="100000"/>
              </a:lnSpc>
              <a:spcBef>
                <a:spcPct val="20000"/>
              </a:spcBef>
              <a:buNone/>
            </a:pPr>
            <a:r>
              <a:rPr lang="fa-IR" sz="2600" b="1" dirty="0">
                <a:solidFill>
                  <a:prstClr val="black"/>
                </a:solidFill>
                <a:cs typeface="B Yagut" panose="00000400000000000000" pitchFamily="2" charset="-78"/>
              </a:rPr>
              <a:t>برنامه غذایی کودک باید ترکیبی از گروههای غذایی باشد.</a:t>
            </a:r>
          </a:p>
          <a:p>
            <a:pPr marL="342900" lvl="0" indent="-342900" algn="just">
              <a:lnSpc>
                <a:spcPct val="100000"/>
              </a:lnSpc>
              <a:spcBef>
                <a:spcPct val="20000"/>
              </a:spcBef>
              <a:buNone/>
            </a:pPr>
            <a:endParaRPr lang="fa-IR" sz="2600" b="1" dirty="0">
              <a:solidFill>
                <a:prstClr val="black"/>
              </a:solidFill>
              <a:cs typeface="B Yagut" panose="00000400000000000000" pitchFamily="2" charset="-78"/>
            </a:endParaRPr>
          </a:p>
          <a:p>
            <a:pPr marL="342900" lvl="0" indent="-342900" algn="just">
              <a:lnSpc>
                <a:spcPct val="100000"/>
              </a:lnSpc>
              <a:spcBef>
                <a:spcPct val="20000"/>
              </a:spcBef>
              <a:buNone/>
            </a:pPr>
            <a:r>
              <a:rPr lang="fa-IR" sz="2600" b="1" dirty="0">
                <a:solidFill>
                  <a:prstClr val="black"/>
                </a:solidFill>
                <a:cs typeface="B Yagut" panose="00000400000000000000" pitchFamily="2" charset="-78"/>
              </a:rPr>
              <a:t>1-گروه نان وغلات که تامین کننده انرژی مورد نیاز کودک است و سهم بیشتری از غذای کودک را تشکیل می دهد.</a:t>
            </a:r>
          </a:p>
          <a:p>
            <a:pPr marL="342900" lvl="0" indent="-342900" algn="just">
              <a:lnSpc>
                <a:spcPct val="100000"/>
              </a:lnSpc>
              <a:spcBef>
                <a:spcPct val="20000"/>
              </a:spcBef>
              <a:buNone/>
            </a:pPr>
            <a:r>
              <a:rPr lang="fa-IR" sz="2600" b="1" dirty="0">
                <a:solidFill>
                  <a:prstClr val="black"/>
                </a:solidFill>
                <a:cs typeface="B Yagut" panose="00000400000000000000" pitchFamily="2" charset="-78"/>
              </a:rPr>
              <a:t>2- گروه میوه ها که تامین کننده </a:t>
            </a:r>
            <a:r>
              <a:rPr lang="fa-IR" sz="2600" b="1" dirty="0" smtClean="0">
                <a:solidFill>
                  <a:prstClr val="black"/>
                </a:solidFill>
                <a:cs typeface="B Yagut" panose="00000400000000000000" pitchFamily="2" charset="-78"/>
              </a:rPr>
              <a:t>املاح و ویتامین </a:t>
            </a:r>
            <a:r>
              <a:rPr lang="fa-IR" sz="2600" b="1" dirty="0">
                <a:solidFill>
                  <a:prstClr val="black"/>
                </a:solidFill>
                <a:cs typeface="B Yagut" panose="00000400000000000000" pitchFamily="2" charset="-78"/>
              </a:rPr>
              <a:t>ها و فیبر است.</a:t>
            </a:r>
          </a:p>
          <a:p>
            <a:pPr marL="342900" lvl="0" indent="-342900" algn="just">
              <a:lnSpc>
                <a:spcPct val="100000"/>
              </a:lnSpc>
              <a:spcBef>
                <a:spcPct val="20000"/>
              </a:spcBef>
              <a:buNone/>
            </a:pPr>
            <a:r>
              <a:rPr lang="fa-IR" sz="2600" b="1" dirty="0">
                <a:solidFill>
                  <a:prstClr val="black"/>
                </a:solidFill>
                <a:cs typeface="B Yagut" panose="00000400000000000000" pitchFamily="2" charset="-78"/>
              </a:rPr>
              <a:t>3-گروه سبزی ها تامین کننده املاح و ویتامین ها و فیبر است.</a:t>
            </a:r>
          </a:p>
          <a:p>
            <a:pPr marL="342900" lvl="0" indent="-342900" algn="just">
              <a:lnSpc>
                <a:spcPct val="100000"/>
              </a:lnSpc>
              <a:spcBef>
                <a:spcPct val="20000"/>
              </a:spcBef>
              <a:buNone/>
            </a:pPr>
            <a:r>
              <a:rPr lang="fa-IR" sz="2600" b="1" dirty="0">
                <a:solidFill>
                  <a:prstClr val="black"/>
                </a:solidFill>
                <a:cs typeface="B Yagut" panose="00000400000000000000" pitchFamily="2" charset="-78"/>
              </a:rPr>
              <a:t>4-گروه شیر و لبنیات که تامین کننده پروتئین، کلسیم و فسفر است.</a:t>
            </a:r>
          </a:p>
          <a:p>
            <a:pPr marL="342900" lvl="0" indent="-342900" algn="just">
              <a:lnSpc>
                <a:spcPct val="100000"/>
              </a:lnSpc>
              <a:spcBef>
                <a:spcPct val="20000"/>
              </a:spcBef>
              <a:buNone/>
            </a:pPr>
            <a:r>
              <a:rPr lang="fa-IR" sz="2600" b="1" dirty="0">
                <a:solidFill>
                  <a:prstClr val="black"/>
                </a:solidFill>
                <a:cs typeface="B Yagut" panose="00000400000000000000" pitchFamily="2" charset="-78"/>
              </a:rPr>
              <a:t>5-گروه گوشت، </a:t>
            </a:r>
            <a:r>
              <a:rPr lang="fa-IR" sz="2600" b="1" dirty="0" smtClean="0">
                <a:solidFill>
                  <a:prstClr val="black"/>
                </a:solidFill>
                <a:cs typeface="B Yagut" panose="00000400000000000000" pitchFamily="2" charset="-78"/>
              </a:rPr>
              <a:t>تخم </a:t>
            </a:r>
            <a:r>
              <a:rPr lang="fa-IR" sz="2600" b="1" dirty="0">
                <a:solidFill>
                  <a:prstClr val="black"/>
                </a:solidFill>
                <a:cs typeface="B Yagut" panose="00000400000000000000" pitchFamily="2" charset="-78"/>
              </a:rPr>
              <a:t>مرغ </a:t>
            </a:r>
            <a:r>
              <a:rPr lang="fa-IR" sz="2600" b="1" dirty="0" smtClean="0">
                <a:solidFill>
                  <a:prstClr val="black"/>
                </a:solidFill>
                <a:cs typeface="B Yagut" panose="00000400000000000000" pitchFamily="2" charset="-78"/>
              </a:rPr>
              <a:t>وگروه حبوبات و </a:t>
            </a:r>
            <a:r>
              <a:rPr lang="fa-IR" sz="2600" b="1" dirty="0">
                <a:solidFill>
                  <a:prstClr val="black"/>
                </a:solidFill>
                <a:cs typeface="B Yagut" panose="00000400000000000000" pitchFamily="2" charset="-78"/>
              </a:rPr>
              <a:t>مغزها که تامین کننده پروتئین و املاحی همچون آهن برای کودک است.</a:t>
            </a:r>
          </a:p>
          <a:p>
            <a:pPr marL="0" indent="0">
              <a:buNone/>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6066051"/>
      </p:ext>
    </p:extLst>
  </p:cSld>
  <p:clrMapOvr>
    <a:masterClrMapping/>
  </p:clrMapOvr>
  <mc:AlternateContent xmlns:mc="http://schemas.openxmlformats.org/markup-compatibility/2006" xmlns:p14="http://schemas.microsoft.com/office/powerpoint/2010/main">
    <mc:Choice Requires="p14">
      <p:transition spd="slow" p14:dur="2000" advTm="42793"/>
    </mc:Choice>
    <mc:Fallback xmlns="">
      <p:transition spd="slow" advTm="42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solidFill>
                  <a:srgbClr val="00B050"/>
                </a:solidFill>
                <a:latin typeface="Calibri"/>
                <a:cs typeface="B Yagut" panose="00000400000000000000" pitchFamily="2" charset="-78"/>
              </a:rPr>
              <a:t>تغذیه در دوران بلوغ </a:t>
            </a:r>
            <a:endParaRPr lang="fa-IR" dirty="0"/>
          </a:p>
        </p:txBody>
      </p:sp>
      <p:sp>
        <p:nvSpPr>
          <p:cNvPr id="3" name="Content Placeholder 2"/>
          <p:cNvSpPr>
            <a:spLocks noGrp="1"/>
          </p:cNvSpPr>
          <p:nvPr>
            <p:ph idx="1"/>
          </p:nvPr>
        </p:nvSpPr>
        <p:spPr>
          <a:xfrm>
            <a:off x="838200" y="1696598"/>
            <a:ext cx="10515600" cy="5161402"/>
          </a:xfrm>
        </p:spPr>
        <p:txBody>
          <a:bodyPr>
            <a:noAutofit/>
          </a:bodyPr>
          <a:lstStyle/>
          <a:p>
            <a:pPr marL="0" lvl="0" indent="0" algn="just">
              <a:lnSpc>
                <a:spcPct val="150000"/>
              </a:lnSpc>
              <a:spcBef>
                <a:spcPct val="20000"/>
              </a:spcBef>
              <a:buNone/>
            </a:pPr>
            <a:r>
              <a:rPr lang="fa-IR" sz="2600" b="1" dirty="0">
                <a:solidFill>
                  <a:prstClr val="black"/>
                </a:solidFill>
                <a:cs typeface="B Yagut" panose="00000400000000000000" pitchFamily="2" charset="-78"/>
              </a:rPr>
              <a:t>دختران </a:t>
            </a:r>
            <a:r>
              <a:rPr lang="fa-IR" sz="2600" b="1" dirty="0" smtClean="0">
                <a:solidFill>
                  <a:prstClr val="black"/>
                </a:solidFill>
                <a:cs typeface="B Yagut" panose="00000400000000000000" pitchFamily="2" charset="-78"/>
              </a:rPr>
              <a:t>امروز،مادران </a:t>
            </a:r>
            <a:r>
              <a:rPr lang="fa-IR" sz="2600" b="1" dirty="0">
                <a:solidFill>
                  <a:prstClr val="black"/>
                </a:solidFill>
                <a:cs typeface="B Yagut" panose="00000400000000000000" pitchFamily="2" charset="-78"/>
              </a:rPr>
              <a:t>فردا وکلید سلامتی نسل کنونی و آینده می </a:t>
            </a:r>
            <a:r>
              <a:rPr lang="fa-IR" sz="2600" b="1" dirty="0" smtClean="0">
                <a:solidFill>
                  <a:prstClr val="black"/>
                </a:solidFill>
                <a:cs typeface="B Yagut" panose="00000400000000000000" pitchFamily="2" charset="-78"/>
              </a:rPr>
              <a:t>باشند. </a:t>
            </a:r>
            <a:r>
              <a:rPr lang="fa-IR" sz="2600" b="1" dirty="0">
                <a:solidFill>
                  <a:prstClr val="black"/>
                </a:solidFill>
                <a:cs typeface="B Yagut" panose="00000400000000000000" pitchFamily="2" charset="-78"/>
              </a:rPr>
              <a:t>تمام مطالعات انجام شده نشان داده است که بسیاری از مشکلات دوران بارداری و تولد نوزادان نارس ارتباط مستقیم با وضع تغذیه مادر در زمان قبل از بارداری و سنین قبل از ازدواج دارد دخترانی که زندگی خود را با تغذیه ناکافی در دوران کودکی همراه با بیماری شروع کرده و به دوره نوجوانی پا </a:t>
            </a:r>
            <a:r>
              <a:rPr lang="fa-IR" sz="2600" b="1" dirty="0" smtClean="0">
                <a:solidFill>
                  <a:prstClr val="black"/>
                </a:solidFill>
                <a:cs typeface="B Yagut" panose="00000400000000000000" pitchFamily="2" charset="-78"/>
              </a:rPr>
              <a:t>میگذارند دراثرتغذیه نامناسب در این دوران دچار </a:t>
            </a:r>
            <a:r>
              <a:rPr lang="fa-IR" sz="2400" b="1" dirty="0" smtClean="0">
                <a:solidFill>
                  <a:prstClr val="black"/>
                </a:solidFill>
                <a:cs typeface="B Yagut" panose="00000400000000000000" pitchFamily="2" charset="-78"/>
              </a:rPr>
              <a:t>عوارض کمبودهای تغذیه ای می </a:t>
            </a:r>
            <a:r>
              <a:rPr lang="fa-IR" sz="2600" b="1" dirty="0" smtClean="0">
                <a:solidFill>
                  <a:prstClr val="black"/>
                </a:solidFill>
                <a:cs typeface="B Yagut" panose="00000400000000000000" pitchFamily="2" charset="-78"/>
              </a:rPr>
              <a:t>گردند.</a:t>
            </a:r>
          </a:p>
          <a:p>
            <a:pPr marL="0" lvl="0" indent="0" algn="just">
              <a:lnSpc>
                <a:spcPct val="100000"/>
              </a:lnSpc>
              <a:spcBef>
                <a:spcPct val="20000"/>
              </a:spcBef>
              <a:buNone/>
            </a:pPr>
            <a:endParaRPr lang="fa-IR" sz="2600" b="1" dirty="0">
              <a:solidFill>
                <a:prstClr val="black"/>
              </a:solidFill>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3462594"/>
      </p:ext>
    </p:extLst>
  </p:cSld>
  <p:clrMapOvr>
    <a:masterClrMapping/>
  </p:clrMapOvr>
  <mc:AlternateContent xmlns:mc="http://schemas.openxmlformats.org/markup-compatibility/2006" xmlns:p14="http://schemas.microsoft.com/office/powerpoint/2010/main">
    <mc:Choice Requires="p14">
      <p:transition spd="slow" p14:dur="2000" advTm="42432"/>
    </mc:Choice>
    <mc:Fallback xmlns="">
      <p:transition spd="slow" advTm="42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05469"/>
            <a:ext cx="10515600" cy="5071494"/>
          </a:xfrm>
        </p:spPr>
        <p:txBody>
          <a:bodyPr/>
          <a:lstStyle/>
          <a:p>
            <a:pPr marL="0" lvl="0" indent="0" algn="ctr">
              <a:lnSpc>
                <a:spcPct val="100000"/>
              </a:lnSpc>
              <a:spcBef>
                <a:spcPct val="20000"/>
              </a:spcBef>
              <a:buNone/>
            </a:pPr>
            <a:r>
              <a:rPr lang="fa-IR" sz="3600" b="1" dirty="0" smtClean="0">
                <a:solidFill>
                  <a:srgbClr val="00B050"/>
                </a:solidFill>
                <a:cs typeface="B Yagut" panose="00000400000000000000" pitchFamily="2" charset="-78"/>
              </a:rPr>
              <a:t>عوارض کمبودهای تغذیه ای در دوران بلوغ</a:t>
            </a:r>
            <a:r>
              <a:rPr lang="fa-IR" sz="3600" b="1" dirty="0" smtClean="0">
                <a:solidFill>
                  <a:prstClr val="black"/>
                </a:solidFill>
                <a:cs typeface="B Yagut" panose="00000400000000000000" pitchFamily="2" charset="-78"/>
              </a:rPr>
              <a:t>:</a:t>
            </a:r>
          </a:p>
          <a:p>
            <a:pPr marL="0" lvl="0" indent="0" algn="just">
              <a:lnSpc>
                <a:spcPct val="100000"/>
              </a:lnSpc>
              <a:spcBef>
                <a:spcPct val="20000"/>
              </a:spcBef>
              <a:buNone/>
            </a:pPr>
            <a:endParaRPr lang="fa-IR" b="1" dirty="0" smtClean="0">
              <a:solidFill>
                <a:prstClr val="black"/>
              </a:solidFill>
              <a:cs typeface="B Yagut" panose="00000400000000000000" pitchFamily="2" charset="-78"/>
            </a:endParaRPr>
          </a:p>
          <a:p>
            <a:pPr marL="0" indent="0" algn="just">
              <a:lnSpc>
                <a:spcPct val="100000"/>
              </a:lnSpc>
              <a:spcBef>
                <a:spcPct val="20000"/>
              </a:spcBef>
            </a:pPr>
            <a:r>
              <a:rPr lang="fa-IR" b="1" dirty="0" smtClean="0">
                <a:solidFill>
                  <a:prstClr val="black"/>
                </a:solidFill>
                <a:cs typeface="B Yagut" panose="00000400000000000000" pitchFamily="2" charset="-78"/>
              </a:rPr>
              <a:t>کاهش قدرت یادگیری</a:t>
            </a:r>
          </a:p>
          <a:p>
            <a:pPr marL="0" indent="0" algn="just">
              <a:lnSpc>
                <a:spcPct val="100000"/>
              </a:lnSpc>
              <a:spcBef>
                <a:spcPct val="20000"/>
              </a:spcBef>
            </a:pPr>
            <a:r>
              <a:rPr lang="fa-IR" b="1" dirty="0" smtClean="0">
                <a:solidFill>
                  <a:prstClr val="black"/>
                </a:solidFill>
                <a:cs typeface="B Yagut" panose="00000400000000000000" pitchFamily="2" charset="-78"/>
              </a:rPr>
              <a:t>افت تحصیلی</a:t>
            </a:r>
          </a:p>
          <a:p>
            <a:pPr marL="0" indent="0" algn="just">
              <a:lnSpc>
                <a:spcPct val="100000"/>
              </a:lnSpc>
              <a:spcBef>
                <a:spcPct val="20000"/>
              </a:spcBef>
            </a:pPr>
            <a:r>
              <a:rPr lang="fa-IR" b="1" dirty="0" smtClean="0">
                <a:solidFill>
                  <a:prstClr val="black"/>
                </a:solidFill>
                <a:cs typeface="B Yagut" panose="00000400000000000000" pitchFamily="2" charset="-78"/>
              </a:rPr>
              <a:t>افزایش ابتلا به بیماری ها </a:t>
            </a:r>
          </a:p>
          <a:p>
            <a:pPr marL="0" indent="0" algn="just">
              <a:lnSpc>
                <a:spcPct val="100000"/>
              </a:lnSpc>
              <a:spcBef>
                <a:spcPct val="20000"/>
              </a:spcBef>
            </a:pPr>
            <a:r>
              <a:rPr lang="fa-IR" b="1" dirty="0" smtClean="0">
                <a:solidFill>
                  <a:prstClr val="black"/>
                </a:solidFill>
                <a:cs typeface="B Yagut" panose="00000400000000000000" pitchFamily="2" charset="-78"/>
              </a:rPr>
              <a:t>کاهش توانمندی ذهنی و جسمی</a:t>
            </a:r>
          </a:p>
          <a:p>
            <a:pPr marL="0" lvl="0" indent="0" algn="just">
              <a:lnSpc>
                <a:spcPct val="100000"/>
              </a:lnSpc>
              <a:spcBef>
                <a:spcPct val="20000"/>
              </a:spcBef>
              <a:buNone/>
            </a:pPr>
            <a:r>
              <a:rPr lang="fa-IR" b="1" dirty="0" smtClean="0">
                <a:solidFill>
                  <a:prstClr val="black"/>
                </a:solidFill>
                <a:cs typeface="B Yagut" panose="00000400000000000000" pitchFamily="2" charset="-78"/>
              </a:rPr>
              <a:t> این افراد پس از ازدواج نمی توانند دوران بارداری و شیر دهی خوبی داشته باشند</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908"/>
    </mc:Choice>
    <mc:Fallback xmlns="">
      <p:transition spd="slow" advTm="21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05469"/>
            <a:ext cx="10515600" cy="5071494"/>
          </a:xfrm>
        </p:spPr>
        <p:txBody>
          <a:bodyPr/>
          <a:lstStyle/>
          <a:p>
            <a:pPr marL="342900" lvl="0" indent="-342900" algn="just">
              <a:lnSpc>
                <a:spcPct val="150000"/>
              </a:lnSpc>
              <a:spcBef>
                <a:spcPct val="20000"/>
              </a:spcBef>
            </a:pPr>
            <a:r>
              <a:rPr lang="fa-IR" sz="2600" b="1" dirty="0">
                <a:solidFill>
                  <a:prstClr val="black"/>
                </a:solidFill>
                <a:cs typeface="B Yagut" panose="00000400000000000000" pitchFamily="2" charset="-78"/>
              </a:rPr>
              <a:t>به علت کمبود آهن و کم خونی ناشی از آن ذخایر آهن بدن آنها تخلیه میشود این دختران اغلب پس از ازدواج و در دوران بارداری از کمبود آهن شدید رنج میبرند و در این مادران نه نتها خطر مرگ و میر به علت خونریزی هنگام زایمان افزایش می یابد بلکه نوزادانی که بدنیا می آورند کم وزن یا نارس بوده و ذخایر آهن کافی ندارند کم خونی فقر آهن دردوران بارداری و2 سال اول زندگی اثرات جبران ناپذیری بر رشد و تکامل مغزی کودکان دارد و موجب کاهش بهره هوشی به میزان 5 تا 10 امتیاز میشود.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6959158"/>
      </p:ext>
    </p:extLst>
  </p:cSld>
  <p:clrMapOvr>
    <a:masterClrMapping/>
  </p:clrMapOvr>
  <mc:AlternateContent xmlns:mc="http://schemas.openxmlformats.org/markup-compatibility/2006" xmlns:p14="http://schemas.microsoft.com/office/powerpoint/2010/main">
    <mc:Choice Requires="p14">
      <p:transition spd="slow" p14:dur="2000" advTm="62817"/>
    </mc:Choice>
    <mc:Fallback xmlns="">
      <p:transition spd="slow" advTm="62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fa-IR" sz="3200" b="1" dirty="0" smtClean="0">
                <a:solidFill>
                  <a:srgbClr val="C00000"/>
                </a:solidFill>
                <a:cs typeface="B Yagut" pitchFamily="2" charset="-78"/>
              </a:rPr>
              <a:t>جلسه اول:</a:t>
            </a:r>
          </a:p>
          <a:p>
            <a:pPr marL="0" indent="0" algn="ctr">
              <a:buNone/>
            </a:pPr>
            <a:endParaRPr lang="fa-IR" sz="3200" b="1" dirty="0">
              <a:cs typeface="B Yagut" pitchFamily="2" charset="-78"/>
            </a:endParaRPr>
          </a:p>
          <a:p>
            <a:pPr marL="0" indent="0" algn="ctr">
              <a:buNone/>
            </a:pPr>
            <a:r>
              <a:rPr lang="fa-IR" sz="3200" b="1" dirty="0" smtClean="0">
                <a:solidFill>
                  <a:srgbClr val="00B050"/>
                </a:solidFill>
                <a:cs typeface="B Yagut" pitchFamily="2" charset="-78"/>
              </a:rPr>
              <a:t>تغذیه در مادران باردار و دوران شیر دهی</a:t>
            </a:r>
          </a:p>
          <a:p>
            <a:pPr marL="0" indent="0">
              <a:buNone/>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66166973"/>
      </p:ext>
    </p:extLst>
  </p:cSld>
  <p:clrMapOvr>
    <a:masterClrMapping/>
  </p:clrMapOvr>
  <mc:AlternateContent xmlns:mc="http://schemas.openxmlformats.org/markup-compatibility/2006" xmlns:p14="http://schemas.microsoft.com/office/powerpoint/2010/main">
    <mc:Choice Requires="p14">
      <p:transition spd="slow" p14:dur="2000" advTm="16549"/>
    </mc:Choice>
    <mc:Fallback xmlns="">
      <p:transition spd="slow" advTm="16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4000" dirty="0">
                <a:solidFill>
                  <a:srgbClr val="00B050"/>
                </a:solidFill>
                <a:latin typeface="Calibri"/>
                <a:cs typeface="B Yagut" panose="00000400000000000000" pitchFamily="2" charset="-78"/>
              </a:rPr>
              <a:t/>
            </a:r>
            <a:br>
              <a:rPr lang="fa-IR" sz="4000" dirty="0">
                <a:solidFill>
                  <a:srgbClr val="00B050"/>
                </a:solidFill>
                <a:latin typeface="Calibri"/>
                <a:cs typeface="B Yagut" panose="00000400000000000000" pitchFamily="2" charset="-78"/>
              </a:rPr>
            </a:br>
            <a:r>
              <a:rPr lang="fa-IR" sz="4000" dirty="0">
                <a:solidFill>
                  <a:srgbClr val="00B050"/>
                </a:solidFill>
                <a:latin typeface="Calibri"/>
                <a:cs typeface="B Yagut" panose="00000400000000000000" pitchFamily="2" charset="-78"/>
              </a:rPr>
              <a:t>ارزیابی وضعیت تغذیه در نوجوانی :</a:t>
            </a:r>
            <a:endParaRPr lang="fa-IR" dirty="0">
              <a:cs typeface="B Yagut" panose="00000400000000000000" pitchFamily="2" charset="-78"/>
            </a:endParaRPr>
          </a:p>
        </p:txBody>
      </p:sp>
      <p:sp>
        <p:nvSpPr>
          <p:cNvPr id="3" name="Content Placeholder 2"/>
          <p:cNvSpPr>
            <a:spLocks noGrp="1"/>
          </p:cNvSpPr>
          <p:nvPr>
            <p:ph idx="1"/>
          </p:nvPr>
        </p:nvSpPr>
        <p:spPr>
          <a:xfrm>
            <a:off x="933734" y="2251881"/>
            <a:ext cx="10515600" cy="3289110"/>
          </a:xfrm>
        </p:spPr>
        <p:txBody>
          <a:bodyPr>
            <a:normAutofit/>
          </a:bodyPr>
          <a:lstStyle/>
          <a:p>
            <a:pPr marL="0" indent="0" algn="just">
              <a:lnSpc>
                <a:spcPct val="150000"/>
              </a:lnSpc>
              <a:buNone/>
            </a:pPr>
            <a:r>
              <a:rPr lang="fa-IR" sz="2600" b="1" dirty="0">
                <a:solidFill>
                  <a:prstClr val="black"/>
                </a:solidFill>
                <a:cs typeface="B Yagut" panose="00000400000000000000" pitchFamily="2" charset="-78"/>
              </a:rPr>
              <a:t>بهترین و حساسترین راه برای ارزیابی وضعیت تغذیه ای در دوره بلوغ پایش رشد است با اندازه گیری قد و محاسبه </a:t>
            </a:r>
            <a:r>
              <a:rPr lang="en-US" sz="2600" b="1" dirty="0">
                <a:solidFill>
                  <a:prstClr val="black"/>
                </a:solidFill>
                <a:cs typeface="B Yagut" panose="00000400000000000000" pitchFamily="2" charset="-78"/>
              </a:rPr>
              <a:t>BMI </a:t>
            </a:r>
            <a:r>
              <a:rPr lang="fa-IR" sz="2600" b="1" dirty="0">
                <a:solidFill>
                  <a:prstClr val="black"/>
                </a:solidFill>
                <a:cs typeface="B Yagut" panose="00000400000000000000" pitchFamily="2" charset="-78"/>
              </a:rPr>
              <a:t>و ثبت آن بر منحنی رشد </a:t>
            </a:r>
            <a:r>
              <a:rPr lang="fa-IR" sz="2600" b="1" dirty="0" smtClean="0">
                <a:solidFill>
                  <a:prstClr val="black"/>
                </a:solidFill>
                <a:cs typeface="B Yagut" panose="00000400000000000000" pitchFamily="2" charset="-78"/>
              </a:rPr>
              <a:t>استاندارد.میتوان </a:t>
            </a:r>
            <a:r>
              <a:rPr lang="fa-IR" sz="2600" b="1" dirty="0">
                <a:solidFill>
                  <a:prstClr val="black"/>
                </a:solidFill>
                <a:cs typeface="B Yagut" panose="00000400000000000000" pitchFamily="2" charset="-78"/>
              </a:rPr>
              <a:t>وضعیت تغذیه و رشد نوجوانان را ارزیابی نمود</a:t>
            </a:r>
            <a:endParaRPr lang="fa-IR" sz="2600" b="1"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53254743"/>
      </p:ext>
    </p:extLst>
  </p:cSld>
  <p:clrMapOvr>
    <a:masterClrMapping/>
  </p:clrMapOvr>
  <mc:AlternateContent xmlns:mc="http://schemas.openxmlformats.org/markup-compatibility/2006" xmlns:p14="http://schemas.microsoft.com/office/powerpoint/2010/main">
    <mc:Choice Requires="p14">
      <p:transition spd="slow" p14:dur="2000" advTm="19211"/>
    </mc:Choice>
    <mc:Fallback xmlns="">
      <p:transition spd="slow" advTm="19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a:srcRect l="21668" t="30183" r="35657" b="23398"/>
          <a:stretch/>
        </p:blipFill>
        <p:spPr>
          <a:xfrm>
            <a:off x="805218" y="548460"/>
            <a:ext cx="11054687" cy="571586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41263966"/>
      </p:ext>
    </p:extLst>
  </p:cSld>
  <p:clrMapOvr>
    <a:masterClrMapping/>
  </p:clrMapOvr>
  <mc:AlternateContent xmlns:mc="http://schemas.openxmlformats.org/markup-compatibility/2006" xmlns:p14="http://schemas.microsoft.com/office/powerpoint/2010/main">
    <mc:Choice Requires="p14">
      <p:transition spd="slow" p14:dur="2000" advTm="152032"/>
    </mc:Choice>
    <mc:Fallback xmlns="">
      <p:transition spd="slow" advTm="152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solidFill>
                  <a:srgbClr val="00B050"/>
                </a:solidFill>
                <a:latin typeface="Calibri"/>
                <a:cs typeface="B Yagut" panose="00000400000000000000" pitchFamily="2" charset="-78"/>
              </a:rPr>
              <a:t>اختلالات تغذیه ای در نوجوانان </a:t>
            </a:r>
            <a:endParaRPr lang="fa-IR" dirty="0"/>
          </a:p>
        </p:txBody>
      </p:sp>
      <p:sp>
        <p:nvSpPr>
          <p:cNvPr id="3" name="Content Placeholder 2"/>
          <p:cNvSpPr>
            <a:spLocks noGrp="1"/>
          </p:cNvSpPr>
          <p:nvPr>
            <p:ph idx="1"/>
          </p:nvPr>
        </p:nvSpPr>
        <p:spPr>
          <a:xfrm>
            <a:off x="838200" y="2183642"/>
            <a:ext cx="10515600" cy="4674357"/>
          </a:xfrm>
        </p:spPr>
        <p:txBody>
          <a:bodyPr/>
          <a:lstStyle/>
          <a:p>
            <a:pPr marL="342900" lvl="0" indent="-342900" algn="just">
              <a:lnSpc>
                <a:spcPct val="100000"/>
              </a:lnSpc>
              <a:spcBef>
                <a:spcPct val="20000"/>
              </a:spcBef>
            </a:pPr>
            <a:r>
              <a:rPr lang="fa-IR" sz="2600" b="1" dirty="0">
                <a:solidFill>
                  <a:srgbClr val="00B050"/>
                </a:solidFill>
                <a:cs typeface="B Yagut" panose="00000400000000000000" pitchFamily="2" charset="-78"/>
              </a:rPr>
              <a:t>چاقی :</a:t>
            </a:r>
            <a:r>
              <a:rPr lang="fa-IR" sz="2600" b="1" dirty="0">
                <a:solidFill>
                  <a:prstClr val="black"/>
                </a:solidFill>
                <a:cs typeface="B Yagut" panose="00000400000000000000" pitchFamily="2" charset="-78"/>
              </a:rPr>
              <a:t>چاقی در نوجوانان به دلایل ارث ، افراط در مصرف غذا ، تحرک کم و مصرف بیش از حد چربی ایجاد می گردد .</a:t>
            </a:r>
          </a:p>
          <a:p>
            <a:pPr marL="342900" lvl="0" indent="-342900" algn="just">
              <a:lnSpc>
                <a:spcPct val="100000"/>
              </a:lnSpc>
              <a:spcBef>
                <a:spcPct val="20000"/>
              </a:spcBef>
            </a:pPr>
            <a:r>
              <a:rPr lang="fa-IR" sz="2600" b="1" dirty="0">
                <a:solidFill>
                  <a:srgbClr val="00B050"/>
                </a:solidFill>
                <a:cs typeface="B Yagut" panose="00000400000000000000" pitchFamily="2" charset="-78"/>
              </a:rPr>
              <a:t>بی اشتهایی عصبی :</a:t>
            </a:r>
            <a:r>
              <a:rPr lang="fa-IR" sz="2600" b="1" dirty="0">
                <a:solidFill>
                  <a:prstClr val="black"/>
                </a:solidFill>
                <a:cs typeface="B Yagut" panose="00000400000000000000" pitchFamily="2" charset="-78"/>
              </a:rPr>
              <a:t>انگیزه شدید فرد برای لاغر شدن منجر به امتناع از خوردن و بر احساس گرسنگی او اثر میگذارد .</a:t>
            </a:r>
          </a:p>
          <a:p>
            <a:pPr marL="342900" lvl="0" indent="-342900" algn="just">
              <a:lnSpc>
                <a:spcPct val="100000"/>
              </a:lnSpc>
              <a:spcBef>
                <a:spcPct val="20000"/>
              </a:spcBef>
            </a:pPr>
            <a:r>
              <a:rPr lang="fa-IR" sz="2600" b="1" dirty="0">
                <a:solidFill>
                  <a:srgbClr val="00B050"/>
                </a:solidFill>
                <a:cs typeface="B Yagut" panose="00000400000000000000" pitchFamily="2" charset="-78"/>
              </a:rPr>
              <a:t>پرخوری عصبی :</a:t>
            </a:r>
            <a:r>
              <a:rPr lang="fa-IR" sz="2600" b="1" dirty="0">
                <a:solidFill>
                  <a:prstClr val="black"/>
                </a:solidFill>
                <a:cs typeface="B Yagut" panose="00000400000000000000" pitchFamily="2" charset="-78"/>
              </a:rPr>
              <a:t>نوعی اختلال شایع در نوجوانان است که فرد بیش از حد غذا خورده و بعد از آن دچار افسردگی گردیده و اقدام به کاهش وزن از طریق رژیم بسیار سخت و </a:t>
            </a:r>
            <a:r>
              <a:rPr lang="fa-IR" sz="2600" b="1" dirty="0">
                <a:cs typeface="B Yagut" panose="00000400000000000000" pitchFamily="2" charset="-78"/>
              </a:rPr>
              <a:t>استفراغ از روی عمد و استفاده از داروهای مسهل مینماید .</a:t>
            </a:r>
          </a:p>
          <a:p>
            <a:pPr marL="342900" lvl="0" indent="-342900" algn="just">
              <a:lnSpc>
                <a:spcPct val="100000"/>
              </a:lnSpc>
              <a:spcBef>
                <a:spcPct val="20000"/>
              </a:spcBef>
            </a:pPr>
            <a:r>
              <a:rPr lang="fa-IR" sz="2600" b="1" dirty="0">
                <a:solidFill>
                  <a:srgbClr val="00B050"/>
                </a:solidFill>
                <a:cs typeface="B Yagut" panose="00000400000000000000" pitchFamily="2" charset="-78"/>
              </a:rPr>
              <a:t> آکنه یا جوش : </a:t>
            </a:r>
            <a:r>
              <a:rPr lang="fa-IR" sz="2600" b="1" dirty="0">
                <a:solidFill>
                  <a:prstClr val="black"/>
                </a:solidFill>
                <a:cs typeface="B Yagut" panose="00000400000000000000" pitchFamily="2" charset="-78"/>
              </a:rPr>
              <a:t>در اثر افزایش فعالیت غدد چربی ، جوش های روی بدن و صورت ظاهر می شود که به آنها آکنه می گویند .</a:t>
            </a:r>
          </a:p>
          <a:p>
            <a:pPr marL="0" indent="0">
              <a:buNone/>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89635999"/>
      </p:ext>
    </p:extLst>
  </p:cSld>
  <p:clrMapOvr>
    <a:masterClrMapping/>
  </p:clrMapOvr>
  <mc:AlternateContent xmlns:mc="http://schemas.openxmlformats.org/markup-compatibility/2006" xmlns:p14="http://schemas.microsoft.com/office/powerpoint/2010/main">
    <mc:Choice Requires="p14">
      <p:transition spd="slow" p14:dur="2000" advTm="61280"/>
    </mc:Choice>
    <mc:Fallback xmlns="">
      <p:transition spd="slow" advTm="61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solidFill>
                  <a:srgbClr val="00B050"/>
                </a:solidFill>
                <a:latin typeface="Calibri"/>
                <a:cs typeface="B Yagut" panose="00000400000000000000" pitchFamily="2" charset="-78"/>
              </a:rPr>
              <a:t>تغذیه در سالمندان</a:t>
            </a:r>
            <a:endParaRPr lang="fa-IR" dirty="0"/>
          </a:p>
        </p:txBody>
      </p:sp>
      <p:sp>
        <p:nvSpPr>
          <p:cNvPr id="3" name="Content Placeholder 2"/>
          <p:cNvSpPr>
            <a:spLocks noGrp="1"/>
          </p:cNvSpPr>
          <p:nvPr>
            <p:ph idx="1"/>
          </p:nvPr>
        </p:nvSpPr>
        <p:spPr>
          <a:xfrm>
            <a:off x="537949" y="1811978"/>
            <a:ext cx="10515600" cy="4351338"/>
          </a:xfrm>
        </p:spPr>
        <p:txBody>
          <a:bodyPr/>
          <a:lstStyle/>
          <a:p>
            <a:endParaRPr lang="fa-IR" dirty="0" smtClean="0"/>
          </a:p>
          <a:p>
            <a:endParaRPr lang="fa-IR" dirty="0"/>
          </a:p>
          <a:p>
            <a:pPr marL="342900" lvl="0" indent="-342900">
              <a:lnSpc>
                <a:spcPct val="100000"/>
              </a:lnSpc>
              <a:spcBef>
                <a:spcPct val="20000"/>
              </a:spcBef>
            </a:pPr>
            <a:r>
              <a:rPr lang="fa-IR" sz="2600" b="1" dirty="0">
                <a:solidFill>
                  <a:prstClr val="black"/>
                </a:solidFill>
                <a:cs typeface="B Yagut" panose="00000400000000000000" pitchFamily="2" charset="-78"/>
              </a:rPr>
              <a:t>غذا باید ساده و کم حجم باشد.</a:t>
            </a:r>
          </a:p>
          <a:p>
            <a:pPr marL="342900" lvl="0" indent="-342900">
              <a:lnSpc>
                <a:spcPct val="100000"/>
              </a:lnSpc>
              <a:spcBef>
                <a:spcPct val="20000"/>
              </a:spcBef>
            </a:pPr>
            <a:r>
              <a:rPr lang="fa-IR" sz="2600" b="1" dirty="0">
                <a:solidFill>
                  <a:prstClr val="black"/>
                </a:solidFill>
                <a:cs typeface="B Yagut" panose="00000400000000000000" pitchFamily="2" charset="-78"/>
              </a:rPr>
              <a:t>نیازهای غذایی را تامین کند.</a:t>
            </a:r>
          </a:p>
          <a:p>
            <a:pPr marL="342900" lvl="0" indent="-342900">
              <a:lnSpc>
                <a:spcPct val="100000"/>
              </a:lnSpc>
              <a:spcBef>
                <a:spcPct val="20000"/>
              </a:spcBef>
            </a:pPr>
            <a:r>
              <a:rPr lang="fa-IR" sz="2600" b="1" dirty="0">
                <a:solidFill>
                  <a:prstClr val="black"/>
                </a:solidFill>
                <a:cs typeface="B Yagut" panose="00000400000000000000" pitchFamily="2" charset="-78"/>
              </a:rPr>
              <a:t>مناسب با فرهنگ غذایی سالمند باشد.</a:t>
            </a:r>
          </a:p>
          <a:p>
            <a:pPr marL="0" indent="0">
              <a:buNone/>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14925415"/>
      </p:ext>
    </p:extLst>
  </p:cSld>
  <p:clrMapOvr>
    <a:masterClrMapping/>
  </p:clrMapOvr>
  <mc:AlternateContent xmlns:mc="http://schemas.openxmlformats.org/markup-compatibility/2006" xmlns:p14="http://schemas.microsoft.com/office/powerpoint/2010/main">
    <mc:Choice Requires="p14">
      <p:transition spd="slow" p14:dur="2000" advTm="15270"/>
    </mc:Choice>
    <mc:Fallback xmlns="">
      <p:transition spd="slow" advTm="15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solidFill>
                  <a:srgbClr val="00B050"/>
                </a:solidFill>
                <a:latin typeface="Calibri"/>
                <a:cs typeface="B Yagut" panose="00000400000000000000" pitchFamily="2" charset="-78"/>
              </a:rPr>
              <a:t>توصیه های تغذیه </a:t>
            </a:r>
            <a:r>
              <a:rPr lang="fa-IR" dirty="0" smtClean="0">
                <a:solidFill>
                  <a:srgbClr val="00B050"/>
                </a:solidFill>
                <a:latin typeface="Calibri"/>
                <a:cs typeface="B Yagut" panose="00000400000000000000" pitchFamily="2" charset="-78"/>
              </a:rPr>
              <a:t>ای برای سالمندان</a:t>
            </a:r>
            <a:endParaRPr lang="fa-IR" dirty="0"/>
          </a:p>
        </p:txBody>
      </p:sp>
      <p:sp>
        <p:nvSpPr>
          <p:cNvPr id="3" name="Content Placeholder 2"/>
          <p:cNvSpPr>
            <a:spLocks noGrp="1"/>
          </p:cNvSpPr>
          <p:nvPr>
            <p:ph idx="1"/>
          </p:nvPr>
        </p:nvSpPr>
        <p:spPr>
          <a:xfrm>
            <a:off x="838200" y="1992573"/>
            <a:ext cx="10515600" cy="4184390"/>
          </a:xfrm>
        </p:spPr>
        <p:txBody>
          <a:bodyPr/>
          <a:lstStyle/>
          <a:p>
            <a:pPr marL="342900" lvl="0" indent="-342900" algn="just">
              <a:lnSpc>
                <a:spcPct val="100000"/>
              </a:lnSpc>
              <a:spcBef>
                <a:spcPct val="20000"/>
              </a:spcBef>
            </a:pPr>
            <a:r>
              <a:rPr lang="fa-IR" sz="2600" b="1" dirty="0">
                <a:solidFill>
                  <a:prstClr val="black"/>
                </a:solidFill>
                <a:cs typeface="B Yagut" panose="00000400000000000000" pitchFamily="2" charset="-78"/>
              </a:rPr>
              <a:t>6 واحد غلات، 2 واحد میوه ها،3 واحد سبزیها،3 واحد لبنیات، 2 واحدگروه گوشت و </a:t>
            </a:r>
            <a:r>
              <a:rPr lang="fa-IR" sz="2600" b="1" dirty="0" smtClean="0">
                <a:solidFill>
                  <a:prstClr val="black"/>
                </a:solidFill>
                <a:cs typeface="B Yagut" panose="00000400000000000000" pitchFamily="2" charset="-78"/>
              </a:rPr>
              <a:t>حبوبات و </a:t>
            </a:r>
            <a:r>
              <a:rPr lang="fa-IR" sz="2600" b="1" dirty="0">
                <a:solidFill>
                  <a:prstClr val="black"/>
                </a:solidFill>
                <a:cs typeface="B Yagut" panose="00000400000000000000" pitchFamily="2" charset="-78"/>
              </a:rPr>
              <a:t>8 لیوان </a:t>
            </a:r>
            <a:r>
              <a:rPr lang="fa-IR" sz="2600" b="1" dirty="0" smtClean="0">
                <a:solidFill>
                  <a:prstClr val="black"/>
                </a:solidFill>
                <a:cs typeface="B Yagut" panose="00000400000000000000" pitchFamily="2" charset="-78"/>
              </a:rPr>
              <a:t>آب</a:t>
            </a:r>
            <a:endParaRPr lang="fa-IR" sz="2600" b="1" dirty="0">
              <a:solidFill>
                <a:prstClr val="black"/>
              </a:solidFill>
              <a:cs typeface="B Yagut" panose="00000400000000000000" pitchFamily="2" charset="-78"/>
            </a:endParaRPr>
          </a:p>
          <a:p>
            <a:pPr marL="342900" lvl="0" indent="-342900" algn="just">
              <a:lnSpc>
                <a:spcPct val="100000"/>
              </a:lnSpc>
              <a:spcBef>
                <a:spcPct val="20000"/>
              </a:spcBef>
            </a:pPr>
            <a:r>
              <a:rPr lang="fa-IR" sz="2600" b="1" dirty="0">
                <a:solidFill>
                  <a:prstClr val="black"/>
                </a:solidFill>
                <a:cs typeface="B Yagut" panose="00000400000000000000" pitchFamily="2" charset="-78"/>
              </a:rPr>
              <a:t>نیاز به انرژی کم و نیاز به پروتئین زیاد است.</a:t>
            </a:r>
          </a:p>
          <a:p>
            <a:pPr marL="342900" lvl="0" indent="-342900" algn="just">
              <a:lnSpc>
                <a:spcPct val="100000"/>
              </a:lnSpc>
              <a:spcBef>
                <a:spcPct val="20000"/>
              </a:spcBef>
            </a:pPr>
            <a:r>
              <a:rPr lang="fa-IR" sz="2600" b="1" dirty="0">
                <a:solidFill>
                  <a:prstClr val="black"/>
                </a:solidFill>
                <a:cs typeface="B Yagut" panose="00000400000000000000" pitchFamily="2" charset="-78"/>
              </a:rPr>
              <a:t>با توجه به کمبود روی در 95 درصد سالمندان </a:t>
            </a:r>
            <a:r>
              <a:rPr lang="fa-IR" sz="2600" b="1" dirty="0" smtClean="0">
                <a:solidFill>
                  <a:prstClr val="black"/>
                </a:solidFill>
                <a:cs typeface="B Yagut" panose="00000400000000000000" pitchFamily="2" charset="-78"/>
              </a:rPr>
              <a:t>،مصرف </a:t>
            </a:r>
            <a:r>
              <a:rPr lang="fa-IR" sz="2600" b="1" dirty="0">
                <a:solidFill>
                  <a:prstClr val="black"/>
                </a:solidFill>
                <a:cs typeface="B Yagut" panose="00000400000000000000" pitchFamily="2" charset="-78"/>
              </a:rPr>
              <a:t>منابع خوب پروتئین توصیه </a:t>
            </a:r>
            <a:r>
              <a:rPr lang="fa-IR" sz="2600" b="1" dirty="0" smtClean="0">
                <a:solidFill>
                  <a:prstClr val="black"/>
                </a:solidFill>
                <a:cs typeface="B Yagut" panose="00000400000000000000" pitchFamily="2" charset="-78"/>
              </a:rPr>
              <a:t>می </a:t>
            </a:r>
            <a:r>
              <a:rPr lang="fa-IR" sz="2600" b="1" dirty="0">
                <a:solidFill>
                  <a:prstClr val="black"/>
                </a:solidFill>
                <a:cs typeface="B Yagut" panose="00000400000000000000" pitchFamily="2" charset="-78"/>
              </a:rPr>
              <a:t>شود.</a:t>
            </a:r>
          </a:p>
          <a:p>
            <a:pPr marL="342900" lvl="0" indent="-342900" algn="just">
              <a:lnSpc>
                <a:spcPct val="100000"/>
              </a:lnSpc>
              <a:spcBef>
                <a:spcPct val="20000"/>
              </a:spcBef>
            </a:pPr>
            <a:r>
              <a:rPr lang="fa-IR" sz="2600" b="1" dirty="0">
                <a:solidFill>
                  <a:prstClr val="black"/>
                </a:solidFill>
                <a:cs typeface="B Yagut" panose="00000400000000000000" pitchFamily="2" charset="-78"/>
              </a:rPr>
              <a:t>کل روغن مصرفی را کاهش دهند.</a:t>
            </a:r>
          </a:p>
          <a:p>
            <a:pPr marL="342900" lvl="0" indent="-342900" algn="just">
              <a:lnSpc>
                <a:spcPct val="100000"/>
              </a:lnSpc>
              <a:spcBef>
                <a:spcPct val="20000"/>
              </a:spcBef>
            </a:pPr>
            <a:r>
              <a:rPr lang="fa-IR" sz="2600" b="1" dirty="0">
                <a:solidFill>
                  <a:prstClr val="black"/>
                </a:solidFill>
                <a:cs typeface="B Yagut" panose="00000400000000000000" pitchFamily="2" charset="-78"/>
              </a:rPr>
              <a:t>از روغن های مایع به ویژه منابع امگا 3 و امگا 6 استفاده شود.</a:t>
            </a:r>
            <a:endParaRPr lang="en-US" sz="2600" b="1" dirty="0">
              <a:solidFill>
                <a:prstClr val="black"/>
              </a:solidFill>
              <a:cs typeface="B Yagut" panose="00000400000000000000" pitchFamily="2" charset="-78"/>
            </a:endParaRPr>
          </a:p>
          <a:p>
            <a:pPr marL="0" indent="0">
              <a:buNone/>
            </a:pPr>
            <a:endParaRPr lang="fa-I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09746598"/>
      </p:ext>
    </p:extLst>
  </p:cSld>
  <p:clrMapOvr>
    <a:masterClrMapping/>
  </p:clrMapOvr>
  <mc:AlternateContent xmlns:mc="http://schemas.openxmlformats.org/markup-compatibility/2006" xmlns:p14="http://schemas.microsoft.com/office/powerpoint/2010/main">
    <mc:Choice Requires="p14">
      <p:transition spd="slow" p14:dur="2000" advTm="47107"/>
    </mc:Choice>
    <mc:Fallback xmlns="">
      <p:transition spd="slow" advTm="47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96036"/>
            <a:ext cx="10515600" cy="5480927"/>
          </a:xfrm>
        </p:spPr>
        <p:txBody>
          <a:bodyPr>
            <a:normAutofit fontScale="92500"/>
          </a:bodyPr>
          <a:lstStyle/>
          <a:p>
            <a:pPr marL="342900" lvl="0" indent="-342900" algn="just">
              <a:lnSpc>
                <a:spcPct val="150000"/>
              </a:lnSpc>
              <a:spcBef>
                <a:spcPct val="20000"/>
              </a:spcBef>
            </a:pPr>
            <a:r>
              <a:rPr lang="fa-IR" b="1" dirty="0">
                <a:solidFill>
                  <a:prstClr val="black"/>
                </a:solidFill>
                <a:cs typeface="B Yagut" panose="00000400000000000000" pitchFamily="2" charset="-78"/>
              </a:rPr>
              <a:t>تخم مرغ به </a:t>
            </a:r>
            <a:r>
              <a:rPr lang="fa-IR" b="1" dirty="0" smtClean="0">
                <a:solidFill>
                  <a:prstClr val="black"/>
                </a:solidFill>
                <a:cs typeface="B Yagut" panose="00000400000000000000" pitchFamily="2" charset="-78"/>
              </a:rPr>
              <a:t>عنوان </a:t>
            </a:r>
            <a:r>
              <a:rPr lang="fa-IR" b="1" dirty="0">
                <a:solidFill>
                  <a:prstClr val="black"/>
                </a:solidFill>
                <a:cs typeface="B Yagut" panose="00000400000000000000" pitchFamily="2" charset="-78"/>
              </a:rPr>
              <a:t>منبع بسیاری از مواد مغذی هفته ای سه بار در برنامه غذایی سالمندان گنجانده شود.</a:t>
            </a:r>
          </a:p>
          <a:p>
            <a:pPr marL="342900" lvl="0" indent="-342900" algn="just">
              <a:lnSpc>
                <a:spcPct val="150000"/>
              </a:lnSpc>
              <a:spcBef>
                <a:spcPct val="20000"/>
              </a:spcBef>
            </a:pPr>
            <a:r>
              <a:rPr lang="fa-IR" b="1" dirty="0">
                <a:solidFill>
                  <a:prstClr val="black"/>
                </a:solidFill>
                <a:cs typeface="B Yagut" panose="00000400000000000000" pitchFamily="2" charset="-78"/>
              </a:rPr>
              <a:t>به مصرف میوه و سبزی به عنوان پیشگیری کننده از </a:t>
            </a:r>
            <a:r>
              <a:rPr lang="fa-IR" b="1" dirty="0" smtClean="0">
                <a:solidFill>
                  <a:prstClr val="black"/>
                </a:solidFill>
                <a:cs typeface="B Yagut" panose="00000400000000000000" pitchFamily="2" charset="-78"/>
              </a:rPr>
              <a:t>بیماریهای </a:t>
            </a:r>
            <a:r>
              <a:rPr lang="fa-IR" b="1" dirty="0">
                <a:solidFill>
                  <a:prstClr val="black"/>
                </a:solidFill>
                <a:cs typeface="B Yagut" panose="00000400000000000000" pitchFamily="2" charset="-78"/>
              </a:rPr>
              <a:t>قلبی عروقی توجه شود.</a:t>
            </a:r>
          </a:p>
          <a:p>
            <a:pPr marL="342900" lvl="0" indent="-342900" algn="just">
              <a:lnSpc>
                <a:spcPct val="150000"/>
              </a:lnSpc>
              <a:spcBef>
                <a:spcPct val="20000"/>
              </a:spcBef>
            </a:pPr>
            <a:r>
              <a:rPr lang="fa-IR" b="1" dirty="0">
                <a:solidFill>
                  <a:prstClr val="black"/>
                </a:solidFill>
                <a:cs typeface="B Yagut" panose="00000400000000000000" pitchFamily="2" charset="-78"/>
              </a:rPr>
              <a:t>در صورت عدم تحمل شیر از لبنیات جایگزین استفاده شود.</a:t>
            </a:r>
          </a:p>
          <a:p>
            <a:pPr marL="342900" lvl="0" indent="-342900" algn="just">
              <a:lnSpc>
                <a:spcPct val="150000"/>
              </a:lnSpc>
              <a:spcBef>
                <a:spcPct val="20000"/>
              </a:spcBef>
            </a:pPr>
            <a:r>
              <a:rPr lang="fa-IR" b="1" dirty="0">
                <a:solidFill>
                  <a:prstClr val="black"/>
                </a:solidFill>
                <a:cs typeface="B Yagut" panose="00000400000000000000" pitchFamily="2" charset="-78"/>
              </a:rPr>
              <a:t>منابع ویتامین </a:t>
            </a:r>
            <a:r>
              <a:rPr lang="en-US" b="1" dirty="0">
                <a:solidFill>
                  <a:prstClr val="black"/>
                </a:solidFill>
                <a:cs typeface="B Yagut" panose="00000400000000000000" pitchFamily="2" charset="-78"/>
              </a:rPr>
              <a:t>B</a:t>
            </a:r>
            <a:r>
              <a:rPr lang="en-US" b="1" baseline="-25000" dirty="0">
                <a:solidFill>
                  <a:prstClr val="black"/>
                </a:solidFill>
                <a:cs typeface="B Yagut" panose="00000400000000000000" pitchFamily="2" charset="-78"/>
              </a:rPr>
              <a:t>12</a:t>
            </a:r>
            <a:r>
              <a:rPr lang="fa-IR" b="1" dirty="0">
                <a:solidFill>
                  <a:prstClr val="black"/>
                </a:solidFill>
                <a:cs typeface="B Yagut" panose="00000400000000000000" pitchFamily="2" charset="-78"/>
              </a:rPr>
              <a:t> </a:t>
            </a:r>
            <a:r>
              <a:rPr lang="fa-IR" b="1" dirty="0" smtClean="0">
                <a:solidFill>
                  <a:prstClr val="black"/>
                </a:solidFill>
                <a:cs typeface="B Yagut" panose="00000400000000000000" pitchFamily="2" charset="-78"/>
              </a:rPr>
              <a:t>مانندگوشت </a:t>
            </a:r>
            <a:r>
              <a:rPr lang="fa-IR" b="1" dirty="0">
                <a:solidFill>
                  <a:prstClr val="black"/>
                </a:solidFill>
                <a:cs typeface="B Yagut" panose="00000400000000000000" pitchFamily="2" charset="-78"/>
              </a:rPr>
              <a:t>قرمز ، ماهی و تخم مرغ در برنامه غذایی گنجانده شود.</a:t>
            </a:r>
          </a:p>
          <a:p>
            <a:pPr marL="342900" lvl="0" indent="-342900" algn="just">
              <a:lnSpc>
                <a:spcPct val="150000"/>
              </a:lnSpc>
              <a:spcBef>
                <a:spcPct val="20000"/>
              </a:spcBef>
            </a:pPr>
            <a:r>
              <a:rPr lang="fa-IR" b="1" dirty="0">
                <a:solidFill>
                  <a:prstClr val="black"/>
                </a:solidFill>
                <a:cs typeface="B Yagut" panose="00000400000000000000" pitchFamily="2" charset="-78"/>
              </a:rPr>
              <a:t>در </a:t>
            </a:r>
            <a:r>
              <a:rPr lang="fa-IR" b="1" dirty="0" smtClean="0">
                <a:solidFill>
                  <a:prstClr val="black"/>
                </a:solidFill>
                <a:cs typeface="B Yagut" panose="00000400000000000000" pitchFamily="2" charset="-78"/>
              </a:rPr>
              <a:t>صورتی که سالمندان به کم خوابی مبتلا هستندقبل از خواب یک لیوان شیر مصرف کنند.</a:t>
            </a:r>
            <a:endParaRPr lang="fa-IR" b="1" dirty="0">
              <a:solidFill>
                <a:prstClr val="black"/>
              </a:solidFill>
              <a:cs typeface="B Yagut" panose="00000400000000000000" pitchFamily="2" charset="-78"/>
            </a:endParaRPr>
          </a:p>
          <a:p>
            <a:pPr marL="0" indent="0">
              <a:buNone/>
            </a:pPr>
            <a:endParaRPr lang="fa-I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3902150"/>
      </p:ext>
    </p:extLst>
  </p:cSld>
  <p:clrMapOvr>
    <a:masterClrMapping/>
  </p:clrMapOvr>
  <mc:AlternateContent xmlns:mc="http://schemas.openxmlformats.org/markup-compatibility/2006" xmlns:p14="http://schemas.microsoft.com/office/powerpoint/2010/main">
    <mc:Choice Requires="p14">
      <p:transition spd="slow" p14:dur="2000" advTm="39482"/>
    </mc:Choice>
    <mc:Fallback xmlns="">
      <p:transition spd="slow" advTm="39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3837"/>
            <a:ext cx="10515600" cy="1325563"/>
          </a:xfrm>
        </p:spPr>
        <p:txBody>
          <a:bodyPr>
            <a:normAutofit/>
          </a:bodyPr>
          <a:lstStyle/>
          <a:p>
            <a:pPr algn="ctr"/>
            <a:r>
              <a:rPr lang="fa-IR" sz="4000" dirty="0" smtClean="0">
                <a:solidFill>
                  <a:srgbClr val="00B050"/>
                </a:solidFill>
                <a:cs typeface="B Yagut" panose="00000400000000000000" pitchFamily="2" charset="-78"/>
              </a:rPr>
              <a:t>خلاصه ونتیجه گیری</a:t>
            </a:r>
            <a:endParaRPr lang="fa-IR" sz="4000" dirty="0">
              <a:solidFill>
                <a:srgbClr val="00B050"/>
              </a:solidFill>
              <a:cs typeface="B Yagut" panose="00000400000000000000" pitchFamily="2" charset="-78"/>
            </a:endParaRPr>
          </a:p>
        </p:txBody>
      </p:sp>
      <p:sp>
        <p:nvSpPr>
          <p:cNvPr id="3" name="Content Placeholder 2"/>
          <p:cNvSpPr>
            <a:spLocks noGrp="1"/>
          </p:cNvSpPr>
          <p:nvPr>
            <p:ph idx="1"/>
          </p:nvPr>
        </p:nvSpPr>
        <p:spPr/>
        <p:txBody>
          <a:bodyPr/>
          <a:lstStyle/>
          <a:p>
            <a:pPr lvl="0">
              <a:lnSpc>
                <a:spcPct val="150000"/>
              </a:lnSpc>
            </a:pPr>
            <a:r>
              <a:rPr lang="fa-IR" sz="2600" dirty="0">
                <a:solidFill>
                  <a:prstClr val="black"/>
                </a:solidFill>
                <a:cs typeface="B Yagut" panose="00000400000000000000" pitchFamily="2" charset="-78"/>
              </a:rPr>
              <a:t>د</a:t>
            </a:r>
            <a:r>
              <a:rPr lang="fa-IR" sz="2600" b="1" dirty="0">
                <a:solidFill>
                  <a:prstClr val="black"/>
                </a:solidFill>
                <a:cs typeface="B Yagut" panose="00000400000000000000" pitchFamily="2" charset="-78"/>
              </a:rPr>
              <a:t>ر جامعه امروزی بعضی از گروههای هدف مانند کودکان و </a:t>
            </a:r>
            <a:r>
              <a:rPr lang="fa-IR" sz="2600" b="1">
                <a:solidFill>
                  <a:prstClr val="black"/>
                </a:solidFill>
                <a:cs typeface="B Yagut" panose="00000400000000000000" pitchFamily="2" charset="-78"/>
              </a:rPr>
              <a:t>نوجوانان </a:t>
            </a:r>
            <a:r>
              <a:rPr lang="fa-IR" sz="2600" b="1" smtClean="0">
                <a:solidFill>
                  <a:prstClr val="black"/>
                </a:solidFill>
                <a:cs typeface="B Yagut" panose="00000400000000000000" pitchFamily="2" charset="-78"/>
              </a:rPr>
              <a:t>و </a:t>
            </a:r>
            <a:r>
              <a:rPr lang="fa-IR" sz="2600" b="1" dirty="0">
                <a:solidFill>
                  <a:prstClr val="black"/>
                </a:solidFill>
                <a:cs typeface="B Yagut" panose="00000400000000000000" pitchFamily="2" charset="-78"/>
              </a:rPr>
              <a:t>سالمندان در معرض خطر بیشتری نسبت به کمبود های غذایی قرار دارند که نیاز است در بحث </a:t>
            </a:r>
            <a:r>
              <a:rPr lang="fa-IR" sz="2600" b="1" dirty="0" smtClean="0">
                <a:solidFill>
                  <a:prstClr val="black"/>
                </a:solidFill>
                <a:cs typeface="B Yagut" panose="00000400000000000000" pitchFamily="2" charset="-78"/>
              </a:rPr>
              <a:t>تغذیه، </a:t>
            </a:r>
            <a:r>
              <a:rPr lang="fa-IR" sz="2600" b="1" dirty="0">
                <a:solidFill>
                  <a:prstClr val="black"/>
                </a:solidFill>
                <a:cs typeface="B Yagut" panose="00000400000000000000" pitchFamily="2" charset="-78"/>
              </a:rPr>
              <a:t>این گروهها در اولویت مراقبت ها قرار گیرد و پایش مداوم این افراد توسط بهورزان و مراقبان سلامت انجام گردد و در صورت مشکل جهت مشاوره به کارشناسان تغذیه و پزشکان ارجاع گردند </a:t>
            </a:r>
            <a:r>
              <a:rPr lang="fa-IR" b="1" dirty="0">
                <a:solidFill>
                  <a:prstClr val="black"/>
                </a:solidFill>
                <a:cs typeface="B Yagut" panose="00000400000000000000" pitchFamily="2" charset="-78"/>
              </a:rPr>
              <a:t>.</a:t>
            </a:r>
          </a:p>
          <a:p>
            <a:pPr marL="0" indent="0">
              <a:buNone/>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63319240"/>
      </p:ext>
    </p:extLst>
  </p:cSld>
  <p:clrMapOvr>
    <a:masterClrMapping/>
  </p:clrMapOvr>
  <mc:AlternateContent xmlns:mc="http://schemas.openxmlformats.org/markup-compatibility/2006" xmlns:p14="http://schemas.microsoft.com/office/powerpoint/2010/main">
    <mc:Choice Requires="p14">
      <p:transition spd="slow" p14:dur="2000" advTm="27449"/>
    </mc:Choice>
    <mc:Fallback xmlns="">
      <p:transition spd="slow" advTm="27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rgbClr val="00B050"/>
                </a:solidFill>
                <a:latin typeface="Calibri"/>
                <a:cs typeface="B Yagut" panose="00000400000000000000" pitchFamily="2" charset="-78"/>
              </a:rPr>
              <a:t>پرسش و پاسخ</a:t>
            </a:r>
            <a:endParaRPr lang="fa-IR" b="1" dirty="0"/>
          </a:p>
        </p:txBody>
      </p:sp>
      <p:sp>
        <p:nvSpPr>
          <p:cNvPr id="3" name="Content Placeholder 2"/>
          <p:cNvSpPr>
            <a:spLocks noGrp="1"/>
          </p:cNvSpPr>
          <p:nvPr>
            <p:ph idx="1"/>
          </p:nvPr>
        </p:nvSpPr>
        <p:spPr/>
        <p:txBody>
          <a:bodyPr/>
          <a:lstStyle/>
          <a:p>
            <a:pPr marL="0" lvl="0" indent="0">
              <a:lnSpc>
                <a:spcPct val="150000"/>
              </a:lnSpc>
              <a:spcBef>
                <a:spcPct val="20000"/>
              </a:spcBef>
              <a:buNone/>
            </a:pPr>
            <a:r>
              <a:rPr lang="fa-IR" sz="2600" b="1" dirty="0">
                <a:solidFill>
                  <a:prstClr val="black"/>
                </a:solidFill>
                <a:cs typeface="B Yagut" panose="00000400000000000000" pitchFamily="2" charset="-78"/>
              </a:rPr>
              <a:t>1- تغذیه در دوران بلوغ را به اختصار توضیح دهید؟</a:t>
            </a:r>
          </a:p>
          <a:p>
            <a:pPr marL="0" lvl="0" indent="0">
              <a:lnSpc>
                <a:spcPct val="150000"/>
              </a:lnSpc>
              <a:spcBef>
                <a:spcPct val="20000"/>
              </a:spcBef>
              <a:buNone/>
            </a:pPr>
            <a:r>
              <a:rPr lang="fa-IR" sz="2600" b="1" dirty="0">
                <a:solidFill>
                  <a:prstClr val="black"/>
                </a:solidFill>
                <a:cs typeface="B Yagut" panose="00000400000000000000" pitchFamily="2" charset="-78"/>
              </a:rPr>
              <a:t>2-اختلالات تغذیه در نوجوانان را نام ببرید؟</a:t>
            </a:r>
          </a:p>
          <a:p>
            <a:pPr marL="0" lvl="0" indent="0">
              <a:lnSpc>
                <a:spcPct val="150000"/>
              </a:lnSpc>
              <a:spcBef>
                <a:spcPct val="20000"/>
              </a:spcBef>
              <a:buNone/>
            </a:pPr>
            <a:r>
              <a:rPr lang="fa-IR" sz="2600" b="1" dirty="0">
                <a:solidFill>
                  <a:prstClr val="black"/>
                </a:solidFill>
                <a:cs typeface="B Yagut" panose="00000400000000000000" pitchFamily="2" charset="-78"/>
              </a:rPr>
              <a:t>3-چهار مورد از توصیه های تغذیه ای به سالمندان را بنویسید؟</a:t>
            </a:r>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83774974"/>
      </p:ext>
    </p:extLst>
  </p:cSld>
  <p:clrMapOvr>
    <a:masterClrMapping/>
  </p:clrMapOvr>
  <mc:AlternateContent xmlns:mc="http://schemas.openxmlformats.org/markup-compatibility/2006" xmlns:p14="http://schemas.microsoft.com/office/powerpoint/2010/main">
    <mc:Choice Requires="p14">
      <p:transition spd="slow" p14:dur="2000" advTm="17630"/>
    </mc:Choice>
    <mc:Fallback xmlns="">
      <p:transition spd="slow" advTm="17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00B050"/>
                </a:solidFill>
                <a:cs typeface="B Yagut" panose="00000400000000000000" pitchFamily="2" charset="-78"/>
              </a:rPr>
              <a:t>فهرست منابع</a:t>
            </a:r>
            <a:endParaRPr lang="fa-IR" dirty="0">
              <a:solidFill>
                <a:srgbClr val="00B050"/>
              </a:solidFill>
              <a:cs typeface="B Yagut" panose="00000400000000000000" pitchFamily="2" charset="-78"/>
            </a:endParaRPr>
          </a:p>
        </p:txBody>
      </p:sp>
      <p:sp>
        <p:nvSpPr>
          <p:cNvPr id="3" name="Content Placeholder 2"/>
          <p:cNvSpPr>
            <a:spLocks noGrp="1"/>
          </p:cNvSpPr>
          <p:nvPr>
            <p:ph idx="1"/>
          </p:nvPr>
        </p:nvSpPr>
        <p:spPr/>
        <p:txBody>
          <a:bodyPr/>
          <a:lstStyle/>
          <a:p>
            <a:pPr marL="342900" lvl="0" indent="-342900">
              <a:lnSpc>
                <a:spcPct val="150000"/>
              </a:lnSpc>
              <a:spcBef>
                <a:spcPct val="20000"/>
              </a:spcBef>
            </a:pPr>
            <a:r>
              <a:rPr lang="fa-IR" sz="2600" b="1" dirty="0">
                <a:solidFill>
                  <a:prstClr val="black"/>
                </a:solidFill>
                <a:cs typeface="B Yagut" panose="00000400000000000000" pitchFamily="2" charset="-78"/>
              </a:rPr>
              <a:t>شش جلد کتابچه های </a:t>
            </a:r>
            <a:r>
              <a:rPr lang="fa-IR" sz="2600" b="1" dirty="0" smtClean="0">
                <a:solidFill>
                  <a:prstClr val="black"/>
                </a:solidFill>
                <a:cs typeface="B Yagut" panose="00000400000000000000" pitchFamily="2" charset="-78"/>
              </a:rPr>
              <a:t>تغذیه</a:t>
            </a:r>
            <a:r>
              <a:rPr lang="en-US" sz="2600" b="1" dirty="0" smtClean="0">
                <a:solidFill>
                  <a:prstClr val="black"/>
                </a:solidFill>
                <a:cs typeface="B Yagut" panose="00000400000000000000" pitchFamily="2" charset="-78"/>
              </a:rPr>
              <a:t> </a:t>
            </a:r>
            <a:r>
              <a:rPr lang="fa-IR" sz="2600" b="1" dirty="0" smtClean="0">
                <a:solidFill>
                  <a:prstClr val="black"/>
                </a:solidFill>
                <a:cs typeface="B Yagut" panose="00000400000000000000" pitchFamily="2" charset="-78"/>
              </a:rPr>
              <a:t>تنظیم شده واحد آموزش بهداشت معاونت بهداشتی استان سال 1383</a:t>
            </a:r>
            <a:endParaRPr lang="en-US" sz="2600" b="1" dirty="0">
              <a:solidFill>
                <a:prstClr val="black"/>
              </a:solidFill>
              <a:cs typeface="B Yagut" panose="00000400000000000000" pitchFamily="2" charset="-78"/>
            </a:endParaRPr>
          </a:p>
          <a:p>
            <a:pPr marL="342900" lvl="0" indent="-342900">
              <a:lnSpc>
                <a:spcPct val="150000"/>
              </a:lnSpc>
              <a:spcBef>
                <a:spcPct val="20000"/>
              </a:spcBef>
            </a:pPr>
            <a:r>
              <a:rPr lang="fa-IR" sz="2600" b="1" dirty="0" smtClean="0">
                <a:solidFill>
                  <a:prstClr val="black"/>
                </a:solidFill>
                <a:cs typeface="B Yagut" panose="00000400000000000000" pitchFamily="2" charset="-78"/>
              </a:rPr>
              <a:t>جزوه  </a:t>
            </a:r>
            <a:r>
              <a:rPr lang="fa-IR" sz="2600" b="1" dirty="0">
                <a:solidFill>
                  <a:prstClr val="black"/>
                </a:solidFill>
                <a:cs typeface="B Yagut" panose="00000400000000000000" pitchFamily="2" charset="-78"/>
              </a:rPr>
              <a:t>ارسالی از </a:t>
            </a:r>
            <a:r>
              <a:rPr lang="fa-IR" sz="2600" b="1" dirty="0" smtClean="0">
                <a:solidFill>
                  <a:prstClr val="black"/>
                </a:solidFill>
                <a:cs typeface="B Yagut" panose="00000400000000000000" pitchFamily="2" charset="-78"/>
              </a:rPr>
              <a:t>وزارتخانه</a:t>
            </a:r>
          </a:p>
          <a:p>
            <a:pPr marL="342900" lvl="0" indent="-342900">
              <a:lnSpc>
                <a:spcPct val="150000"/>
              </a:lnSpc>
              <a:spcBef>
                <a:spcPct val="20000"/>
              </a:spcBef>
            </a:pPr>
            <a:r>
              <a:rPr lang="fa-IR" sz="2600" b="1" dirty="0" smtClean="0">
                <a:solidFill>
                  <a:prstClr val="black"/>
                </a:solidFill>
                <a:cs typeface="B Yagut" panose="00000400000000000000" pitchFamily="2" charset="-78"/>
              </a:rPr>
              <a:t>بوکلت جوان ونوجوان</a:t>
            </a:r>
          </a:p>
          <a:p>
            <a:pPr marL="342900" lvl="0" indent="-342900">
              <a:lnSpc>
                <a:spcPct val="150000"/>
              </a:lnSpc>
              <a:spcBef>
                <a:spcPct val="20000"/>
              </a:spcBef>
            </a:pPr>
            <a:r>
              <a:rPr lang="fa-IR" sz="2600" b="1" dirty="0" smtClean="0">
                <a:solidFill>
                  <a:prstClr val="black"/>
                </a:solidFill>
                <a:cs typeface="B Yagut" panose="00000400000000000000" pitchFamily="2" charset="-78"/>
              </a:rPr>
              <a:t>جزوه تغذیه تایید شده استان</a:t>
            </a:r>
            <a:endParaRPr lang="en-US" sz="2600" b="1" dirty="0">
              <a:solidFill>
                <a:prstClr val="black"/>
              </a:solidFill>
              <a:cs typeface="B Yagut" panose="00000400000000000000" pitchFamily="2" charset="-78"/>
            </a:endParaRPr>
          </a:p>
          <a:p>
            <a:pPr marL="0" indent="0">
              <a:buNone/>
            </a:pPr>
            <a:endParaRPr lang="fa-IR" dirty="0"/>
          </a:p>
        </p:txBody>
      </p:sp>
    </p:spTree>
    <p:extLst>
      <p:ext uri="{BB962C8B-B14F-4D97-AF65-F5344CB8AC3E}">
        <p14:creationId xmlns:p14="http://schemas.microsoft.com/office/powerpoint/2010/main" val="8101384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sz="3200" b="1" dirty="0">
                <a:solidFill>
                  <a:prstClr val="black"/>
                </a:solidFill>
                <a:latin typeface="Calibri"/>
                <a:cs typeface="B Yagut" panose="00000400000000000000" pitchFamily="2" charset="-78"/>
              </a:rPr>
              <a:t>لطفا نظرات وپیشنهادات خود را پیرامون این بسته آموزشی به آدرس زیر ارسال کنید</a:t>
            </a:r>
            <a:endParaRPr lang="fa-IR" dirty="0"/>
          </a:p>
        </p:txBody>
      </p:sp>
      <p:sp>
        <p:nvSpPr>
          <p:cNvPr id="3" name="Subtitle 2"/>
          <p:cNvSpPr>
            <a:spLocks noGrp="1"/>
          </p:cNvSpPr>
          <p:nvPr>
            <p:ph type="subTitle" idx="1"/>
          </p:nvPr>
        </p:nvSpPr>
        <p:spPr>
          <a:xfrm>
            <a:off x="1524000" y="3753134"/>
            <a:ext cx="9144000" cy="1504666"/>
          </a:xfrm>
        </p:spPr>
        <p:txBody>
          <a:bodyPr>
            <a:normAutofit/>
          </a:bodyPr>
          <a:lstStyle/>
          <a:p>
            <a:pPr lvl="0" rtl="0"/>
            <a:r>
              <a:rPr lang="en-US" sz="4400" dirty="0" smtClean="0">
                <a:solidFill>
                  <a:srgbClr val="000000"/>
                </a:solidFill>
                <a:latin typeface="Arial" panose="020B0604020202020204" pitchFamily="34" charset="0"/>
                <a:ea typeface="Calibri" panose="020F0502020204030204" pitchFamily="34" charset="0"/>
                <a:cs typeface="B Yagut" pitchFamily="2" charset="-78"/>
              </a:rPr>
              <a:t>Shiraz_behvarz@sums.ac.ir</a:t>
            </a:r>
            <a:endParaRPr lang="fa-IR" sz="4400" dirty="0">
              <a:solidFill>
                <a:prstClr val="black"/>
              </a:solidFill>
              <a:cs typeface="B Yagut" pitchFamily="2" charset="-78"/>
            </a:endParaRPr>
          </a:p>
          <a:p>
            <a:endParaRPr lang="fa-IR" dirty="0"/>
          </a:p>
        </p:txBody>
      </p:sp>
    </p:spTree>
    <p:extLst>
      <p:ext uri="{BB962C8B-B14F-4D97-AF65-F5344CB8AC3E}">
        <p14:creationId xmlns:p14="http://schemas.microsoft.com/office/powerpoint/2010/main" val="202565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4000" dirty="0">
                <a:solidFill>
                  <a:srgbClr val="00B050"/>
                </a:solidFill>
                <a:latin typeface="Calibri"/>
                <a:cs typeface="B Yagut" panose="00000400000000000000" pitchFamily="2" charset="-78"/>
              </a:rPr>
              <a:t>اهداف آموزشی</a:t>
            </a:r>
            <a:endParaRPr lang="fa-IR" dirty="0"/>
          </a:p>
        </p:txBody>
      </p:sp>
      <p:sp>
        <p:nvSpPr>
          <p:cNvPr id="3" name="Content Placeholder 2"/>
          <p:cNvSpPr>
            <a:spLocks noGrp="1"/>
          </p:cNvSpPr>
          <p:nvPr>
            <p:ph idx="1"/>
          </p:nvPr>
        </p:nvSpPr>
        <p:spPr/>
        <p:txBody>
          <a:bodyPr/>
          <a:lstStyle/>
          <a:p>
            <a:pPr marL="0" lvl="0" indent="0">
              <a:lnSpc>
                <a:spcPct val="150000"/>
              </a:lnSpc>
              <a:spcBef>
                <a:spcPct val="20000"/>
              </a:spcBef>
              <a:buNone/>
            </a:pPr>
            <a:r>
              <a:rPr lang="fa-IR" sz="2600" b="1" dirty="0">
                <a:solidFill>
                  <a:prstClr val="black"/>
                </a:solidFill>
                <a:cs typeface="B Yagut" panose="00000400000000000000" pitchFamily="2" charset="-78"/>
              </a:rPr>
              <a:t>از فراگیران بهورزی انتظار می رود </a:t>
            </a:r>
            <a:r>
              <a:rPr lang="fa-IR" sz="2600" b="1" dirty="0" smtClean="0">
                <a:solidFill>
                  <a:prstClr val="black"/>
                </a:solidFill>
                <a:cs typeface="B Yagut" panose="00000400000000000000" pitchFamily="2" charset="-78"/>
              </a:rPr>
              <a:t>:</a:t>
            </a:r>
          </a:p>
          <a:p>
            <a:pPr marL="0" lvl="0" indent="0">
              <a:lnSpc>
                <a:spcPct val="150000"/>
              </a:lnSpc>
              <a:spcBef>
                <a:spcPct val="20000"/>
              </a:spcBef>
              <a:buNone/>
            </a:pPr>
            <a:r>
              <a:rPr lang="fa-IR" sz="2600" b="1" dirty="0" smtClean="0">
                <a:solidFill>
                  <a:prstClr val="black"/>
                </a:solidFill>
                <a:cs typeface="B Yagut" panose="00000400000000000000" pitchFamily="2" charset="-78"/>
              </a:rPr>
              <a:t>1-گروههای آسیب پذیر را بشناسد.</a:t>
            </a:r>
          </a:p>
          <a:p>
            <a:pPr marL="0" lvl="0" indent="0">
              <a:lnSpc>
                <a:spcPct val="150000"/>
              </a:lnSpc>
              <a:spcBef>
                <a:spcPct val="20000"/>
              </a:spcBef>
              <a:buNone/>
            </a:pPr>
            <a:r>
              <a:rPr lang="fa-IR" sz="2600" b="1" dirty="0" smtClean="0">
                <a:solidFill>
                  <a:prstClr val="black"/>
                </a:solidFill>
                <a:cs typeface="B Yagut" panose="00000400000000000000" pitchFamily="2" charset="-78"/>
              </a:rPr>
              <a:t>2-مشکلات تغذیه ای در دوران بارداری را لیست نماید.</a:t>
            </a:r>
          </a:p>
          <a:p>
            <a:pPr marL="0" lvl="0" indent="0">
              <a:lnSpc>
                <a:spcPct val="150000"/>
              </a:lnSpc>
              <a:spcBef>
                <a:spcPct val="20000"/>
              </a:spcBef>
              <a:buNone/>
            </a:pPr>
            <a:r>
              <a:rPr lang="fa-IR" sz="2600" b="1" dirty="0" smtClean="0">
                <a:solidFill>
                  <a:prstClr val="black"/>
                </a:solidFill>
                <a:cs typeface="B Yagut" panose="00000400000000000000" pitchFamily="2" charset="-78"/>
              </a:rPr>
              <a:t>3-مادران باردار با مشکلات تغذیه ای را بشناسد.</a:t>
            </a:r>
          </a:p>
          <a:p>
            <a:pPr marL="0" lvl="0" indent="0">
              <a:lnSpc>
                <a:spcPct val="150000"/>
              </a:lnSpc>
              <a:spcBef>
                <a:spcPct val="20000"/>
              </a:spcBef>
              <a:buNone/>
            </a:pPr>
            <a:r>
              <a:rPr lang="fa-IR" sz="2600" b="1" dirty="0" smtClean="0">
                <a:solidFill>
                  <a:prstClr val="black"/>
                </a:solidFill>
                <a:cs typeface="B Yagut" panose="00000400000000000000" pitchFamily="2" charset="-78"/>
              </a:rPr>
              <a:t>4-فوائد شیردهی را بداند.</a:t>
            </a:r>
          </a:p>
          <a:p>
            <a:pPr marL="0" indent="0">
              <a:buNone/>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94321919"/>
      </p:ext>
    </p:extLst>
  </p:cSld>
  <p:clrMapOvr>
    <a:masterClrMapping/>
  </p:clrMapOvr>
  <mc:AlternateContent xmlns:mc="http://schemas.openxmlformats.org/markup-compatibility/2006" xmlns:p14="http://schemas.microsoft.com/office/powerpoint/2010/main">
    <mc:Choice Requires="p14">
      <p:transition spd="slow" p14:dur="2000" advTm="19263"/>
    </mc:Choice>
    <mc:Fallback xmlns="">
      <p:transition spd="slow" advTm="19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solidFill>
                  <a:srgbClr val="00B050"/>
                </a:solidFill>
                <a:latin typeface="Calibri"/>
                <a:cs typeface="B Yagut" panose="00000400000000000000" pitchFamily="2" charset="-78"/>
              </a:rPr>
              <a:t>فهرست عناوین </a:t>
            </a:r>
            <a:endParaRPr lang="fa-IR" dirty="0"/>
          </a:p>
        </p:txBody>
      </p:sp>
      <p:sp>
        <p:nvSpPr>
          <p:cNvPr id="3" name="Content Placeholder 2"/>
          <p:cNvSpPr>
            <a:spLocks noGrp="1"/>
          </p:cNvSpPr>
          <p:nvPr>
            <p:ph idx="1"/>
          </p:nvPr>
        </p:nvSpPr>
        <p:spPr>
          <a:xfrm>
            <a:off x="988326" y="1513267"/>
            <a:ext cx="10515600" cy="4819294"/>
          </a:xfrm>
        </p:spPr>
        <p:txBody>
          <a:bodyPr>
            <a:normAutofit/>
          </a:bodyPr>
          <a:lstStyle/>
          <a:p>
            <a:pPr marL="0" indent="0" algn="just">
              <a:lnSpc>
                <a:spcPct val="150000"/>
              </a:lnSpc>
              <a:buNone/>
            </a:pPr>
            <a:r>
              <a:rPr lang="fa-IR" sz="2600" b="1" dirty="0" smtClean="0">
                <a:cs typeface="B Yagut" panose="00000400000000000000" pitchFamily="2" charset="-78"/>
              </a:rPr>
              <a:t>1- گروههای آسیب پذیر</a:t>
            </a:r>
          </a:p>
          <a:p>
            <a:pPr marL="0" indent="0" algn="just">
              <a:lnSpc>
                <a:spcPct val="150000"/>
              </a:lnSpc>
              <a:buNone/>
            </a:pPr>
            <a:r>
              <a:rPr lang="fa-IR" sz="2600" b="1" dirty="0" smtClean="0">
                <a:cs typeface="B Yagut" panose="00000400000000000000" pitchFamily="2" charset="-78"/>
              </a:rPr>
              <a:t>2-تغذیه در دوران بارداری</a:t>
            </a:r>
          </a:p>
          <a:p>
            <a:pPr marL="0" indent="0" algn="just">
              <a:lnSpc>
                <a:spcPct val="150000"/>
              </a:lnSpc>
              <a:buNone/>
            </a:pPr>
            <a:r>
              <a:rPr lang="fa-IR" sz="2600" b="1" dirty="0" smtClean="0">
                <a:cs typeface="B Yagut" panose="00000400000000000000" pitchFamily="2" charset="-78"/>
              </a:rPr>
              <a:t>3-مادران دچار سوءتغذیه </a:t>
            </a:r>
          </a:p>
          <a:p>
            <a:pPr marL="0" indent="0" algn="just">
              <a:lnSpc>
                <a:spcPct val="150000"/>
              </a:lnSpc>
              <a:buNone/>
            </a:pPr>
            <a:r>
              <a:rPr lang="fa-IR" sz="2600" b="1" dirty="0" smtClean="0">
                <a:cs typeface="B Yagut" panose="00000400000000000000" pitchFamily="2" charset="-78"/>
              </a:rPr>
              <a:t>4-تغذیه در دوران شیردهی</a:t>
            </a:r>
          </a:p>
          <a:p>
            <a:pPr marL="0" indent="0" algn="just">
              <a:lnSpc>
                <a:spcPct val="150000"/>
              </a:lnSpc>
              <a:buNone/>
            </a:pPr>
            <a:r>
              <a:rPr lang="fa-IR" sz="2600" b="1" dirty="0" smtClean="0">
                <a:cs typeface="B Yagut" panose="00000400000000000000" pitchFamily="2" charset="-78"/>
              </a:rPr>
              <a:t>5-نیازهای تغذیه ای مادران شیرده</a:t>
            </a:r>
          </a:p>
          <a:p>
            <a:pPr marL="0" indent="0" algn="just">
              <a:lnSpc>
                <a:spcPct val="150000"/>
              </a:lnSpc>
              <a:buNone/>
            </a:pPr>
            <a:r>
              <a:rPr lang="fa-IR" sz="2600" b="1" dirty="0" smtClean="0">
                <a:cs typeface="B Yagut" panose="00000400000000000000" pitchFamily="2" charset="-78"/>
              </a:rPr>
              <a:t>6-تغذیه تکمیلی</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37421694"/>
      </p:ext>
    </p:extLst>
  </p:cSld>
  <p:clrMapOvr>
    <a:masterClrMapping/>
  </p:clrMapOvr>
  <mc:AlternateContent xmlns:mc="http://schemas.openxmlformats.org/markup-compatibility/2006" xmlns:p14="http://schemas.microsoft.com/office/powerpoint/2010/main">
    <mc:Choice Requires="p14">
      <p:transition spd="slow" p14:dur="2000" advTm="16330"/>
    </mc:Choice>
    <mc:Fallback xmlns="">
      <p:transition spd="slow" advTm="16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01003"/>
            <a:ext cx="10515600" cy="4975960"/>
          </a:xfrm>
        </p:spPr>
        <p:txBody>
          <a:bodyPr/>
          <a:lstStyle/>
          <a:p>
            <a:pPr marL="0" lvl="0" indent="0" algn="ctr">
              <a:lnSpc>
                <a:spcPct val="150000"/>
              </a:lnSpc>
              <a:spcBef>
                <a:spcPct val="20000"/>
              </a:spcBef>
              <a:spcAft>
                <a:spcPts val="800"/>
              </a:spcAft>
              <a:buNone/>
            </a:pPr>
            <a:r>
              <a:rPr lang="fa-IR" sz="3600" dirty="0">
                <a:solidFill>
                  <a:srgbClr val="00B050"/>
                </a:solidFill>
                <a:ea typeface="Calibri"/>
                <a:cs typeface="B Yagut" panose="00000400000000000000" pitchFamily="2" charset="-78"/>
              </a:rPr>
              <a:t>منظور</a:t>
            </a:r>
            <a:r>
              <a:rPr lang="fa-IR" sz="3600" b="1" dirty="0">
                <a:solidFill>
                  <a:srgbClr val="00B050"/>
                </a:solidFill>
                <a:ea typeface="Calibri"/>
                <a:cs typeface="B Yagut" panose="00000400000000000000" pitchFamily="2" charset="-78"/>
              </a:rPr>
              <a:t> از گروههای آسیب پذیرچیست ؟</a:t>
            </a:r>
            <a:endParaRPr lang="en-US" sz="3600" b="1" dirty="0">
              <a:solidFill>
                <a:srgbClr val="00B050"/>
              </a:solidFill>
              <a:ea typeface="Calibri"/>
              <a:cs typeface="B Yagut" panose="00000400000000000000" pitchFamily="2" charset="-78"/>
            </a:endParaRPr>
          </a:p>
          <a:p>
            <a:pPr marL="0" lvl="0" indent="0" algn="just">
              <a:lnSpc>
                <a:spcPct val="150000"/>
              </a:lnSpc>
              <a:spcBef>
                <a:spcPct val="20000"/>
              </a:spcBef>
              <a:spcAft>
                <a:spcPts val="800"/>
              </a:spcAft>
              <a:buNone/>
            </a:pPr>
            <a:r>
              <a:rPr lang="fa-IR" sz="2600" b="1" dirty="0">
                <a:solidFill>
                  <a:prstClr val="black"/>
                </a:solidFill>
                <a:ea typeface="Calibri"/>
                <a:cs typeface="B Yagut" panose="00000400000000000000" pitchFamily="2" charset="-78"/>
              </a:rPr>
              <a:t>اگر غذایی که یک نفر مصرف میکند </a:t>
            </a:r>
            <a:r>
              <a:rPr lang="fa-IR" sz="2600" b="1" dirty="0" smtClean="0">
                <a:solidFill>
                  <a:prstClr val="black"/>
                </a:solidFill>
                <a:ea typeface="Calibri"/>
                <a:cs typeface="B Yagut" panose="00000400000000000000" pitchFamily="2" charset="-78"/>
              </a:rPr>
              <a:t>نیازمندیهای </a:t>
            </a:r>
            <a:r>
              <a:rPr lang="fa-IR" sz="2600" b="1" dirty="0">
                <a:solidFill>
                  <a:prstClr val="black"/>
                </a:solidFill>
                <a:ea typeface="Calibri"/>
                <a:cs typeface="B Yagut" panose="00000400000000000000" pitchFamily="2" charset="-78"/>
              </a:rPr>
              <a:t>تغذیه ای او را تامین نکند مبتلا به کمبودهای تغذیه ای میشود علاوه بر این بعضی از افراد جامعه به دلیل شرایط خاص در معرض خطربیشتری برای ابتلا به کمبودهای تغذیه ای هستند که به آنها گرو ههای آسیب پذیر </a:t>
            </a:r>
            <a:r>
              <a:rPr lang="fa-IR" sz="2600" b="1" dirty="0" smtClean="0">
                <a:solidFill>
                  <a:prstClr val="black"/>
                </a:solidFill>
                <a:ea typeface="Calibri"/>
                <a:cs typeface="B Yagut" panose="00000400000000000000" pitchFamily="2" charset="-78"/>
              </a:rPr>
              <a:t>می</a:t>
            </a:r>
            <a:r>
              <a:rPr lang="en-US" sz="2600" b="1" dirty="0" smtClean="0">
                <a:solidFill>
                  <a:prstClr val="black"/>
                </a:solidFill>
                <a:ea typeface="Calibri"/>
                <a:cs typeface="B Yagut" panose="00000400000000000000" pitchFamily="2" charset="-78"/>
              </a:rPr>
              <a:t> </a:t>
            </a:r>
            <a:r>
              <a:rPr lang="fa-IR" sz="2600" b="1" dirty="0" smtClean="0">
                <a:solidFill>
                  <a:prstClr val="black"/>
                </a:solidFill>
                <a:ea typeface="Calibri"/>
                <a:cs typeface="B Yagut" panose="00000400000000000000" pitchFamily="2" charset="-78"/>
              </a:rPr>
              <a:t>گویند</a:t>
            </a:r>
            <a:r>
              <a:rPr lang="fa-IR" sz="2600" b="1" dirty="0">
                <a:solidFill>
                  <a:prstClr val="black"/>
                </a:solidFill>
                <a:ea typeface="Calibri"/>
                <a:cs typeface="B Yagut" panose="00000400000000000000" pitchFamily="2" charset="-78"/>
              </a:rPr>
              <a:t>.</a:t>
            </a:r>
            <a:endParaRPr lang="en-US" sz="2600" b="1" dirty="0">
              <a:solidFill>
                <a:prstClr val="black"/>
              </a:solidFill>
              <a:ea typeface="Calibri"/>
              <a:cs typeface="B Yagut" panose="00000400000000000000" pitchFamily="2" charset="-78"/>
            </a:endParaRPr>
          </a:p>
          <a:p>
            <a:pPr marL="0" lvl="0" indent="0" algn="just">
              <a:lnSpc>
                <a:spcPct val="150000"/>
              </a:lnSpc>
              <a:spcBef>
                <a:spcPct val="20000"/>
              </a:spcBef>
              <a:spcAft>
                <a:spcPts val="800"/>
              </a:spcAft>
              <a:buNone/>
            </a:pPr>
            <a:r>
              <a:rPr lang="fa-IR" sz="2600" b="1" dirty="0">
                <a:solidFill>
                  <a:prstClr val="black"/>
                </a:solidFill>
                <a:ea typeface="Calibri"/>
                <a:cs typeface="B Yagut" panose="00000400000000000000" pitchFamily="2" charset="-78"/>
              </a:rPr>
              <a:t>این گروهها شامل کودکان </a:t>
            </a:r>
            <a:r>
              <a:rPr lang="fa-IR" sz="2600" b="1" dirty="0" smtClean="0">
                <a:solidFill>
                  <a:prstClr val="black"/>
                </a:solidFill>
                <a:ea typeface="Calibri"/>
                <a:cs typeface="B Yagut" panose="00000400000000000000" pitchFamily="2" charset="-78"/>
              </a:rPr>
              <a:t>،نوجوانان ،زنان باردار،شیر </a:t>
            </a:r>
            <a:r>
              <a:rPr lang="fa-IR" sz="2600" b="1" dirty="0">
                <a:solidFill>
                  <a:prstClr val="black"/>
                </a:solidFill>
                <a:ea typeface="Calibri"/>
                <a:cs typeface="B Yagut" panose="00000400000000000000" pitchFamily="2" charset="-78"/>
              </a:rPr>
              <a:t>ده و سالمندان هستند </a:t>
            </a:r>
            <a:endParaRPr lang="en-US" sz="2600" b="1" dirty="0">
              <a:solidFill>
                <a:prstClr val="black"/>
              </a:solidFill>
              <a:ea typeface="Calibri"/>
              <a:cs typeface="B Yagut" panose="00000400000000000000" pitchFamily="2" charset="-78"/>
            </a:endParaRPr>
          </a:p>
          <a:p>
            <a:pPr marL="0" indent="0">
              <a:buNone/>
            </a:pPr>
            <a:endParaRPr lang="fa-I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4442202"/>
      </p:ext>
    </p:extLst>
  </p:cSld>
  <p:clrMapOvr>
    <a:masterClrMapping/>
  </p:clrMapOvr>
  <mc:AlternateContent xmlns:mc="http://schemas.openxmlformats.org/markup-compatibility/2006" xmlns:p14="http://schemas.microsoft.com/office/powerpoint/2010/main">
    <mc:Choice Requires="p14">
      <p:transition spd="slow" p14:dur="2000" advTm="63126"/>
    </mc:Choice>
    <mc:Fallback xmlns="">
      <p:transition spd="slow" advTm="63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00B050"/>
                </a:solidFill>
                <a:cs typeface="B Yagut" panose="00000400000000000000" pitchFamily="2" charset="-78"/>
              </a:rPr>
              <a:t>اهمیت تغذیه در دوران بارداری</a:t>
            </a:r>
            <a:endParaRPr lang="en-US" dirty="0">
              <a:solidFill>
                <a:srgbClr val="00B050"/>
              </a:solidFill>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just">
              <a:lnSpc>
                <a:spcPct val="150000"/>
              </a:lnSpc>
              <a:buNone/>
            </a:pPr>
            <a:r>
              <a:rPr lang="fa-IR" sz="2600" dirty="0" smtClean="0">
                <a:cs typeface="B Yagut" panose="00000400000000000000" pitchFamily="2" charset="-78"/>
              </a:rPr>
              <a:t>از آنجا که جنین رشد بسیار سریعی دارد و ووزن او از یک گرم در 8 هفتگی به 3200گرم در ماه آخر می رسد، جنین برای چنین رشدی ،احتیاج به انواع مواد مغذی داردکه باید از طریق تغذیه صحیح مادر تامین شود .</a:t>
            </a:r>
          </a:p>
          <a:p>
            <a:pPr marL="0" indent="0" algn="just">
              <a:lnSpc>
                <a:spcPct val="150000"/>
              </a:lnSpc>
              <a:buNone/>
            </a:pPr>
            <a:r>
              <a:rPr lang="fa-IR" sz="2600" dirty="0" smtClean="0">
                <a:cs typeface="B Yagut" panose="00000400000000000000" pitchFamily="2" charset="-78"/>
              </a:rPr>
              <a:t>داشتن رژیم غذایی مخصوص و جداگانه برای زمان بارداری لازم نیست .تغذیه زن باردار در دوران بارداری باید متعادل باشد و از کم خوری و پر خوری پرهیز کند .انچه مهم است این است که زن باردار باید بیشتر از زمانی که باردار نبوده ،غذا بخورد </a:t>
            </a:r>
            <a:endParaRPr lang="en-US" sz="2600"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49324414"/>
      </p:ext>
    </p:extLst>
  </p:cSld>
  <p:clrMapOvr>
    <a:masterClrMapping/>
  </p:clrMapOvr>
  <mc:AlternateContent xmlns:mc="http://schemas.openxmlformats.org/markup-compatibility/2006" xmlns:p14="http://schemas.microsoft.com/office/powerpoint/2010/main">
    <mc:Choice Requires="p14">
      <p:transition spd="slow" p14:dur="2000" advTm="50301"/>
    </mc:Choice>
    <mc:Fallback xmlns="">
      <p:transition spd="slow" advTm="50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8490"/>
            <a:ext cx="10489442" cy="1322198"/>
          </a:xfrm>
        </p:spPr>
        <p:txBody>
          <a:bodyPr/>
          <a:lstStyle/>
          <a:p>
            <a:pPr algn="ctr"/>
            <a:r>
              <a:rPr lang="fa-IR" dirty="0" smtClean="0">
                <a:solidFill>
                  <a:srgbClr val="00B050"/>
                </a:solidFill>
                <a:cs typeface="B Yagut" panose="00000400000000000000" pitchFamily="2" charset="-78"/>
              </a:rPr>
              <a:t>جدول راهنمای غذایی زنان در دوران بارداری</a:t>
            </a:r>
            <a:endParaRPr lang="en-US" dirty="0">
              <a:solidFill>
                <a:srgbClr val="00B050"/>
              </a:solidFill>
              <a:cs typeface="B Yagut" panose="00000400000000000000" pitchFamily="2" charset="-78"/>
            </a:endParaRPr>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3194945835"/>
              </p:ext>
            </p:extLst>
          </p:nvPr>
        </p:nvGraphicFramePr>
        <p:xfrm>
          <a:off x="586855" y="1978926"/>
          <a:ext cx="10740787" cy="4267722"/>
        </p:xfrm>
        <a:graphic>
          <a:graphicData uri="http://schemas.openxmlformats.org/drawingml/2006/table">
            <a:tbl>
              <a:tblPr firstRow="1" firstCol="1" bandRow="1"/>
              <a:tblGrid>
                <a:gridCol w="6089265"/>
                <a:gridCol w="1860609"/>
                <a:gridCol w="2790913"/>
              </a:tblGrid>
              <a:tr h="331558">
                <a:tc>
                  <a:txBody>
                    <a:bodyPr/>
                    <a:lstStyle/>
                    <a:p>
                      <a:pPr marL="0" marR="0" algn="ctr">
                        <a:lnSpc>
                          <a:spcPct val="115000"/>
                        </a:lnSpc>
                        <a:spcBef>
                          <a:spcPts val="0"/>
                        </a:spcBef>
                        <a:spcAft>
                          <a:spcPts val="0"/>
                        </a:spcAft>
                      </a:pPr>
                      <a:r>
                        <a:rPr lang="fa-IR" sz="1800" b="1" dirty="0">
                          <a:effectLst/>
                          <a:latin typeface="Calibri" panose="020F0502020204030204" pitchFamily="34" charset="0"/>
                          <a:ea typeface="Calibri" panose="020F0502020204030204" pitchFamily="34" charset="0"/>
                          <a:cs typeface="B Yagut" panose="00000400000000000000" pitchFamily="2" charset="-78"/>
                        </a:rPr>
                        <a:t>هر سهم از گروه غذایی معادل</a:t>
                      </a:r>
                      <a:endParaRPr lang="en-US" sz="1800" dirty="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fa-IR" sz="1800" b="1">
                          <a:effectLst/>
                          <a:latin typeface="Calibri" panose="020F0502020204030204" pitchFamily="34" charset="0"/>
                          <a:ea typeface="Calibri" panose="020F0502020204030204" pitchFamily="34" charset="0"/>
                          <a:cs typeface="B Yagut" panose="00000400000000000000" pitchFamily="2" charset="-78"/>
                        </a:rPr>
                        <a:t>میزان مصرف روزانه</a:t>
                      </a:r>
                      <a:endParaRPr lang="en-US" sz="180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fa-IR" sz="1800" b="1" dirty="0">
                          <a:effectLst/>
                          <a:latin typeface="Calibri" panose="020F0502020204030204" pitchFamily="34" charset="0"/>
                          <a:ea typeface="Calibri" panose="020F0502020204030204" pitchFamily="34" charset="0"/>
                          <a:cs typeface="B Yagut" panose="00000400000000000000" pitchFamily="2" charset="-78"/>
                        </a:rPr>
                        <a:t>گروههای غذایی</a:t>
                      </a:r>
                      <a:endParaRPr lang="en-US" sz="1800" dirty="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7067">
                <a:tc>
                  <a:txBody>
                    <a:bodyPr/>
                    <a:lstStyle/>
                    <a:p>
                      <a:pPr marL="0" marR="0" algn="r" rtl="1">
                        <a:lnSpc>
                          <a:spcPct val="107000"/>
                        </a:lnSpc>
                        <a:spcBef>
                          <a:spcPts val="0"/>
                        </a:spcBef>
                        <a:spcAft>
                          <a:spcPts val="0"/>
                        </a:spcAft>
                      </a:pPr>
                      <a:r>
                        <a:rPr lang="fa-IR" sz="1800" b="1" dirty="0">
                          <a:effectLst/>
                          <a:latin typeface="Calibri" panose="020F0502020204030204" pitchFamily="34" charset="0"/>
                          <a:ea typeface="Calibri" panose="020F0502020204030204" pitchFamily="34" charset="0"/>
                          <a:cs typeface="B Yagut" panose="00000400000000000000" pitchFamily="2" charset="-78"/>
                        </a:rPr>
                        <a:t>30گرم انواع نان (4 کف </a:t>
                      </a:r>
                      <a:r>
                        <a:rPr lang="fa-IR" sz="1800" b="1" dirty="0" smtClean="0">
                          <a:effectLst/>
                          <a:latin typeface="Calibri" panose="020F0502020204030204" pitchFamily="34" charset="0"/>
                          <a:ea typeface="Calibri" panose="020F0502020204030204" pitchFamily="34" charset="0"/>
                          <a:cs typeface="B Yagut" panose="00000400000000000000" pitchFamily="2" charset="-78"/>
                        </a:rPr>
                        <a:t>دست نان </a:t>
                      </a:r>
                      <a:r>
                        <a:rPr lang="fa-IR" sz="1800" b="1" dirty="0">
                          <a:effectLst/>
                          <a:latin typeface="Calibri" panose="020F0502020204030204" pitchFamily="34" charset="0"/>
                          <a:ea typeface="Calibri" panose="020F0502020204030204" pitchFamily="34" charset="0"/>
                          <a:cs typeface="B Yagut" panose="00000400000000000000" pitchFamily="2" charset="-78"/>
                        </a:rPr>
                        <a:t>لواش با یک کف دست نان سنگک یا بربری یا نصف لیوان ماکارونی یا برنج پخته</a:t>
                      </a:r>
                      <a:endParaRPr lang="en-US" sz="1800" dirty="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07000"/>
                        </a:lnSpc>
                        <a:spcBef>
                          <a:spcPts val="0"/>
                        </a:spcBef>
                        <a:spcAft>
                          <a:spcPts val="0"/>
                        </a:spcAft>
                      </a:pPr>
                      <a:r>
                        <a:rPr lang="fa-IR" sz="1800" b="1">
                          <a:effectLst/>
                          <a:latin typeface="Calibri" panose="020F0502020204030204" pitchFamily="34" charset="0"/>
                          <a:ea typeface="Calibri" panose="020F0502020204030204" pitchFamily="34" charset="0"/>
                          <a:cs typeface="B Yagut" panose="00000400000000000000" pitchFamily="2" charset="-78"/>
                        </a:rPr>
                        <a:t>11-6 سهم </a:t>
                      </a:r>
                      <a:endParaRPr lang="en-US" sz="180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07000"/>
                        </a:lnSpc>
                        <a:spcBef>
                          <a:spcPts val="0"/>
                        </a:spcBef>
                        <a:spcAft>
                          <a:spcPts val="0"/>
                        </a:spcAft>
                      </a:pPr>
                      <a:r>
                        <a:rPr lang="fa-IR" sz="1800" b="1" dirty="0">
                          <a:effectLst/>
                          <a:latin typeface="Calibri" panose="020F0502020204030204" pitchFamily="34" charset="0"/>
                          <a:ea typeface="Calibri" panose="020F0502020204030204" pitchFamily="34" charset="0"/>
                          <a:cs typeface="B Yagut" panose="00000400000000000000" pitchFamily="2" charset="-78"/>
                        </a:rPr>
                        <a:t>1-گروه نان و غلات</a:t>
                      </a:r>
                      <a:endParaRPr lang="en-US" sz="1800" dirty="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7067">
                <a:tc>
                  <a:txBody>
                    <a:bodyPr/>
                    <a:lstStyle/>
                    <a:p>
                      <a:pPr marL="0" marR="0" algn="r">
                        <a:lnSpc>
                          <a:spcPct val="107000"/>
                        </a:lnSpc>
                        <a:spcBef>
                          <a:spcPts val="0"/>
                        </a:spcBef>
                        <a:spcAft>
                          <a:spcPts val="0"/>
                        </a:spcAft>
                      </a:pPr>
                      <a:r>
                        <a:rPr lang="fa-IR" sz="1800" b="1">
                          <a:effectLst/>
                          <a:latin typeface="Calibri" panose="020F0502020204030204" pitchFamily="34" charset="0"/>
                          <a:ea typeface="Calibri" panose="020F0502020204030204" pitchFamily="34" charset="0"/>
                          <a:cs typeface="B Yagut" panose="00000400000000000000" pitchFamily="2" charset="-78"/>
                        </a:rPr>
                        <a:t>نصف لیوان سبزیجات پخته یا 1 لیوان سبزیجات خام 1 لیوان سبزیجات برگی (اسفناج ، کاهو ، کلم و ....) 1 عدد گوجه فرنگی متوسط یا 1 عدد پیاز متوسط و ....</a:t>
                      </a:r>
                      <a:endParaRPr lang="en-US" sz="180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07000"/>
                        </a:lnSpc>
                        <a:spcBef>
                          <a:spcPts val="0"/>
                        </a:spcBef>
                        <a:spcAft>
                          <a:spcPts val="0"/>
                        </a:spcAft>
                      </a:pPr>
                      <a:r>
                        <a:rPr lang="fa-IR" sz="1800" b="1" dirty="0" smtClean="0">
                          <a:effectLst/>
                          <a:latin typeface="Calibri" panose="020F0502020204030204" pitchFamily="34" charset="0"/>
                          <a:ea typeface="Calibri" panose="020F0502020204030204" pitchFamily="34" charset="0"/>
                          <a:cs typeface="B Yagut" panose="00000400000000000000" pitchFamily="2" charset="-78"/>
                        </a:rPr>
                        <a:t>5-3سهم </a:t>
                      </a:r>
                      <a:endParaRPr lang="en-US" sz="1800" dirty="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07000"/>
                        </a:lnSpc>
                        <a:spcBef>
                          <a:spcPts val="0"/>
                        </a:spcBef>
                        <a:spcAft>
                          <a:spcPts val="0"/>
                        </a:spcAft>
                      </a:pPr>
                      <a:r>
                        <a:rPr lang="fa-IR" sz="1800" b="1" dirty="0">
                          <a:effectLst/>
                          <a:latin typeface="Calibri" panose="020F0502020204030204" pitchFamily="34" charset="0"/>
                          <a:ea typeface="Calibri" panose="020F0502020204030204" pitchFamily="34" charset="0"/>
                          <a:cs typeface="B Yagut" panose="00000400000000000000" pitchFamily="2" charset="-78"/>
                        </a:rPr>
                        <a:t>2-گروه سبزی ها </a:t>
                      </a:r>
                      <a:endParaRPr lang="en-US" sz="1800" dirty="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7067">
                <a:tc>
                  <a:txBody>
                    <a:bodyPr/>
                    <a:lstStyle/>
                    <a:p>
                      <a:pPr marL="0" marR="0" algn="r" rtl="1">
                        <a:lnSpc>
                          <a:spcPct val="107000"/>
                        </a:lnSpc>
                        <a:spcBef>
                          <a:spcPts val="0"/>
                        </a:spcBef>
                        <a:spcAft>
                          <a:spcPts val="0"/>
                        </a:spcAft>
                      </a:pPr>
                      <a:r>
                        <a:rPr lang="fa-IR" sz="1800" b="1" dirty="0">
                          <a:effectLst/>
                          <a:latin typeface="Calibri" panose="020F0502020204030204" pitchFamily="34" charset="0"/>
                          <a:ea typeface="Calibri" panose="020F0502020204030204" pitchFamily="34" charset="0"/>
                          <a:cs typeface="B Yagut" panose="00000400000000000000" pitchFamily="2" charset="-78"/>
                        </a:rPr>
                        <a:t>1 عدد میوه </a:t>
                      </a:r>
                      <a:r>
                        <a:rPr lang="fa-IR" sz="1800" b="1" dirty="0" smtClean="0">
                          <a:effectLst/>
                          <a:latin typeface="Calibri" panose="020F0502020204030204" pitchFamily="34" charset="0"/>
                          <a:ea typeface="Calibri" panose="020F0502020204030204" pitchFamily="34" charset="0"/>
                          <a:cs typeface="B Yagut" panose="00000400000000000000" pitchFamily="2" charset="-78"/>
                        </a:rPr>
                        <a:t>متوسط(پرتقال لیمو </a:t>
                      </a:r>
                      <a:r>
                        <a:rPr lang="fa-IR" sz="1800" b="1" dirty="0">
                          <a:effectLst/>
                          <a:latin typeface="Calibri" panose="020F0502020204030204" pitchFamily="34" charset="0"/>
                          <a:ea typeface="Calibri" panose="020F0502020204030204" pitchFamily="34" charset="0"/>
                          <a:cs typeface="B Yagut" panose="00000400000000000000" pitchFamily="2" charset="-78"/>
                        </a:rPr>
                        <a:t>شیرین ، سیب، هلو و ...) با ربع طالبی متوسط ، یا نصف لیوان حبه انگور یا انار و ....</a:t>
                      </a:r>
                      <a:endParaRPr lang="en-US" sz="1800" dirty="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07000"/>
                        </a:lnSpc>
                        <a:spcBef>
                          <a:spcPts val="0"/>
                        </a:spcBef>
                        <a:spcAft>
                          <a:spcPts val="0"/>
                        </a:spcAft>
                      </a:pPr>
                      <a:r>
                        <a:rPr lang="fa-IR" sz="1800" b="1" dirty="0" smtClean="0">
                          <a:effectLst/>
                          <a:latin typeface="Calibri" panose="020F0502020204030204" pitchFamily="34" charset="0"/>
                          <a:ea typeface="Calibri" panose="020F0502020204030204" pitchFamily="34" charset="0"/>
                          <a:cs typeface="B Yagut" panose="00000400000000000000" pitchFamily="2" charset="-78"/>
                        </a:rPr>
                        <a:t>4-2سهم </a:t>
                      </a:r>
                      <a:endParaRPr lang="en-US" sz="1800" dirty="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07000"/>
                        </a:lnSpc>
                        <a:spcBef>
                          <a:spcPts val="0"/>
                        </a:spcBef>
                        <a:spcAft>
                          <a:spcPts val="0"/>
                        </a:spcAft>
                      </a:pPr>
                      <a:r>
                        <a:rPr lang="fa-IR" sz="1800" b="1" dirty="0">
                          <a:effectLst/>
                          <a:latin typeface="Calibri" panose="020F0502020204030204" pitchFamily="34" charset="0"/>
                          <a:ea typeface="Calibri" panose="020F0502020204030204" pitchFamily="34" charset="0"/>
                          <a:cs typeface="B Yagut" panose="00000400000000000000" pitchFamily="2" charset="-78"/>
                        </a:rPr>
                        <a:t>3-گروه میوه ها </a:t>
                      </a:r>
                      <a:endParaRPr lang="en-US" sz="1800" dirty="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8535">
                <a:tc>
                  <a:txBody>
                    <a:bodyPr/>
                    <a:lstStyle/>
                    <a:p>
                      <a:pPr marL="0" marR="0" algn="r" rtl="1">
                        <a:lnSpc>
                          <a:spcPct val="107000"/>
                        </a:lnSpc>
                        <a:spcBef>
                          <a:spcPts val="0"/>
                        </a:spcBef>
                        <a:spcAft>
                          <a:spcPts val="0"/>
                        </a:spcAft>
                      </a:pPr>
                      <a:r>
                        <a:rPr lang="fa-IR" sz="1800" b="1">
                          <a:effectLst/>
                          <a:latin typeface="Calibri" panose="020F0502020204030204" pitchFamily="34" charset="0"/>
                          <a:ea typeface="Calibri" panose="020F0502020204030204" pitchFamily="34" charset="0"/>
                          <a:cs typeface="B Yagut" panose="00000400000000000000" pitchFamily="2" charset="-78"/>
                        </a:rPr>
                        <a:t>1 لیوان شیر ،یا 1 لیوان ماست ،یا 1 لیوان کشک ، نصف لیوان بستنی ، یا 60-45 گرم پنیر </a:t>
                      </a:r>
                      <a:endParaRPr lang="en-US" sz="180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07000"/>
                        </a:lnSpc>
                        <a:spcBef>
                          <a:spcPts val="0"/>
                        </a:spcBef>
                        <a:spcAft>
                          <a:spcPts val="0"/>
                        </a:spcAft>
                      </a:pPr>
                      <a:r>
                        <a:rPr lang="fa-IR" sz="1800" b="1" dirty="0" smtClean="0">
                          <a:effectLst/>
                          <a:latin typeface="Calibri" panose="020F0502020204030204" pitchFamily="34" charset="0"/>
                          <a:ea typeface="Calibri" panose="020F0502020204030204" pitchFamily="34" charset="0"/>
                          <a:cs typeface="B Yagut" panose="00000400000000000000" pitchFamily="2" charset="-78"/>
                        </a:rPr>
                        <a:t>4-3 </a:t>
                      </a:r>
                      <a:r>
                        <a:rPr lang="fa-IR" sz="1800" b="1" dirty="0">
                          <a:effectLst/>
                          <a:latin typeface="Calibri" panose="020F0502020204030204" pitchFamily="34" charset="0"/>
                          <a:ea typeface="Calibri" panose="020F0502020204030204" pitchFamily="34" charset="0"/>
                          <a:cs typeface="B Yagut" panose="00000400000000000000" pitchFamily="2" charset="-78"/>
                        </a:rPr>
                        <a:t>سهم</a:t>
                      </a:r>
                      <a:endParaRPr lang="en-US" sz="1800" dirty="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07000"/>
                        </a:lnSpc>
                        <a:spcBef>
                          <a:spcPts val="0"/>
                        </a:spcBef>
                        <a:spcAft>
                          <a:spcPts val="0"/>
                        </a:spcAft>
                      </a:pPr>
                      <a:r>
                        <a:rPr lang="fa-IR" sz="1800" b="1" dirty="0">
                          <a:effectLst/>
                          <a:latin typeface="Calibri" panose="020F0502020204030204" pitchFamily="34" charset="0"/>
                          <a:ea typeface="Calibri" panose="020F0502020204030204" pitchFamily="34" charset="0"/>
                          <a:cs typeface="B Yagut" panose="00000400000000000000" pitchFamily="2" charset="-78"/>
                        </a:rPr>
                        <a:t>4-گروه شیر و لبنیات* </a:t>
                      </a:r>
                      <a:endParaRPr lang="en-US" sz="1800" dirty="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8535">
                <a:tc>
                  <a:txBody>
                    <a:bodyPr/>
                    <a:lstStyle/>
                    <a:p>
                      <a:pPr marL="0" marR="0" algn="r" rtl="1">
                        <a:lnSpc>
                          <a:spcPct val="107000"/>
                        </a:lnSpc>
                        <a:spcBef>
                          <a:spcPts val="0"/>
                        </a:spcBef>
                        <a:spcAft>
                          <a:spcPts val="0"/>
                        </a:spcAft>
                      </a:pPr>
                      <a:r>
                        <a:rPr lang="fa-IR" sz="1800" b="1">
                          <a:effectLst/>
                          <a:latin typeface="Calibri" panose="020F0502020204030204" pitchFamily="34" charset="0"/>
                          <a:ea typeface="Calibri" panose="020F0502020204030204" pitchFamily="34" charset="0"/>
                          <a:cs typeface="B Yagut" panose="00000400000000000000" pitchFamily="2" charset="-78"/>
                        </a:rPr>
                        <a:t>60 گرم گوشت ( قرمز ، مرغ، ماهی و سایر پرندگان ) یا دو عدد تخم مرغ </a:t>
                      </a:r>
                      <a:endParaRPr lang="en-US" sz="180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07000"/>
                        </a:lnSpc>
                        <a:spcBef>
                          <a:spcPts val="0"/>
                        </a:spcBef>
                        <a:spcAft>
                          <a:spcPts val="0"/>
                        </a:spcAft>
                      </a:pPr>
                      <a:r>
                        <a:rPr lang="fa-IR" sz="1800" b="1">
                          <a:effectLst/>
                          <a:latin typeface="Calibri" panose="020F0502020204030204" pitchFamily="34" charset="0"/>
                          <a:ea typeface="Calibri" panose="020F0502020204030204" pitchFamily="34" charset="0"/>
                          <a:cs typeface="B Yagut" panose="00000400000000000000" pitchFamily="2" charset="-78"/>
                        </a:rPr>
                        <a:t>2-1سهم</a:t>
                      </a:r>
                      <a:endParaRPr lang="en-US" sz="180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07000"/>
                        </a:lnSpc>
                        <a:spcBef>
                          <a:spcPts val="0"/>
                        </a:spcBef>
                        <a:spcAft>
                          <a:spcPts val="0"/>
                        </a:spcAft>
                      </a:pPr>
                      <a:r>
                        <a:rPr lang="fa-IR" sz="1800" b="1" dirty="0">
                          <a:effectLst/>
                          <a:latin typeface="Calibri" panose="020F0502020204030204" pitchFamily="34" charset="0"/>
                          <a:ea typeface="Calibri" panose="020F0502020204030204" pitchFamily="34" charset="0"/>
                          <a:cs typeface="B Yagut" panose="00000400000000000000" pitchFamily="2" charset="-78"/>
                        </a:rPr>
                        <a:t>5-گروه گوشت و تخم مرغ </a:t>
                      </a:r>
                      <a:endParaRPr lang="en-US" sz="1800" dirty="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6010">
                <a:tc>
                  <a:txBody>
                    <a:bodyPr/>
                    <a:lstStyle/>
                    <a:p>
                      <a:pPr marL="0" marR="0" algn="r">
                        <a:lnSpc>
                          <a:spcPct val="107000"/>
                        </a:lnSpc>
                        <a:spcBef>
                          <a:spcPts val="0"/>
                        </a:spcBef>
                        <a:spcAft>
                          <a:spcPts val="0"/>
                        </a:spcAft>
                      </a:pPr>
                      <a:r>
                        <a:rPr lang="fa-IR" sz="1800" b="1">
                          <a:effectLst/>
                          <a:latin typeface="Calibri" panose="020F0502020204030204" pitchFamily="34" charset="0"/>
                          <a:ea typeface="Calibri" panose="020F0502020204030204" pitchFamily="34" charset="0"/>
                          <a:cs typeface="B Yagut" panose="00000400000000000000" pitchFamily="2" charset="-78"/>
                        </a:rPr>
                        <a:t>نصف لیوان حبوبات پخته یا ربع لیوان انواع مغزها (گردو، بادام پسته)</a:t>
                      </a:r>
                      <a:endParaRPr lang="en-US" sz="180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fa-IR" sz="1800" b="1">
                          <a:effectLst/>
                          <a:latin typeface="Calibri" panose="020F0502020204030204" pitchFamily="34" charset="0"/>
                          <a:ea typeface="Calibri" panose="020F0502020204030204" pitchFamily="34" charset="0"/>
                          <a:cs typeface="B Yagut" panose="00000400000000000000" pitchFamily="2" charset="-78"/>
                        </a:rPr>
                        <a:t>1سهم</a:t>
                      </a:r>
                      <a:endParaRPr lang="en-US" sz="180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fa-IR" sz="1800" b="1" dirty="0">
                          <a:effectLst/>
                          <a:latin typeface="Calibri" panose="020F0502020204030204" pitchFamily="34" charset="0"/>
                          <a:ea typeface="Calibri" panose="020F0502020204030204" pitchFamily="34" charset="0"/>
                          <a:cs typeface="B Yagut" panose="00000400000000000000" pitchFamily="2" charset="-78"/>
                        </a:rPr>
                        <a:t>6-گروه حبوبات و مغزها</a:t>
                      </a:r>
                      <a:endParaRPr lang="en-US" sz="1800" dirty="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28216358"/>
      </p:ext>
    </p:extLst>
  </p:cSld>
  <p:clrMapOvr>
    <a:masterClrMapping/>
  </p:clrMapOvr>
  <mc:AlternateContent xmlns:mc="http://schemas.openxmlformats.org/markup-compatibility/2006" xmlns:p14="http://schemas.microsoft.com/office/powerpoint/2010/main">
    <mc:Choice Requires="p14">
      <p:transition spd="slow" p14:dur="2000" advTm="33332"/>
    </mc:Choice>
    <mc:Fallback xmlns="">
      <p:transition spd="slow" advTm="33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00B050"/>
                </a:solidFill>
                <a:latin typeface="Calibri"/>
                <a:cs typeface="B Yagut" panose="00000400000000000000" pitchFamily="2" charset="-78"/>
              </a:rPr>
              <a:t>میزان افزایش وزن در دوران بارداری با توجه به نمایه توده بدنی</a:t>
            </a:r>
            <a:endParaRPr lang="fa-I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graphicFrame>
        <p:nvGraphicFramePr>
          <p:cNvPr id="5" name="Content Placeholder 4"/>
          <p:cNvGraphicFramePr>
            <a:graphicFrameLocks noGrp="1"/>
          </p:cNvGraphicFramePr>
          <p:nvPr>
            <p:ph idx="1"/>
            <p:extLst>
              <p:ext uri="{D42A27DB-BD31-4B8C-83A1-F6EECF244321}">
                <p14:modId xmlns:p14="http://schemas.microsoft.com/office/powerpoint/2010/main" val="678893055"/>
              </p:ext>
            </p:extLst>
          </p:nvPr>
        </p:nvGraphicFramePr>
        <p:xfrm>
          <a:off x="2240280" y="2434590"/>
          <a:ext cx="8161019" cy="3280411"/>
        </p:xfrm>
        <a:graphic>
          <a:graphicData uri="http://schemas.openxmlformats.org/drawingml/2006/table">
            <a:tbl>
              <a:tblPr rtl="1" firstRow="1" firstCol="1" bandRow="1">
                <a:tableStyleId>{5C22544A-7EE6-4342-B048-85BDC9FD1C3A}</a:tableStyleId>
              </a:tblPr>
              <a:tblGrid>
                <a:gridCol w="1631851"/>
                <a:gridCol w="1301595"/>
                <a:gridCol w="1376653"/>
                <a:gridCol w="1877334"/>
                <a:gridCol w="1973586"/>
              </a:tblGrid>
              <a:tr h="1129838">
                <a:tc>
                  <a:txBody>
                    <a:bodyPr/>
                    <a:lstStyle/>
                    <a:p>
                      <a:pPr algn="ctr" rtl="1">
                        <a:lnSpc>
                          <a:spcPct val="115000"/>
                        </a:lnSpc>
                        <a:spcAft>
                          <a:spcPts val="0"/>
                        </a:spcAft>
                      </a:pPr>
                      <a:endParaRPr lang="fa-IR" sz="1600" b="1" dirty="0" smtClean="0">
                        <a:effectLst/>
                        <a:cs typeface="B Yagut" pitchFamily="2" charset="-78"/>
                      </a:endParaRPr>
                    </a:p>
                    <a:p>
                      <a:pPr algn="ctr" rtl="1">
                        <a:lnSpc>
                          <a:spcPct val="115000"/>
                        </a:lnSpc>
                        <a:spcAft>
                          <a:spcPts val="0"/>
                        </a:spcAft>
                      </a:pPr>
                      <a:r>
                        <a:rPr lang="fa-IR" sz="1600" b="1" dirty="0" smtClean="0">
                          <a:effectLst/>
                          <a:cs typeface="B Yagut" pitchFamily="2" charset="-78"/>
                        </a:rPr>
                        <a:t>رنگ </a:t>
                      </a:r>
                      <a:r>
                        <a:rPr lang="fa-IR" sz="1600" b="1" dirty="0">
                          <a:effectLst/>
                          <a:cs typeface="B Yagut" pitchFamily="2" charset="-78"/>
                        </a:rPr>
                        <a:t>ناحیه </a:t>
                      </a:r>
                      <a:r>
                        <a:rPr lang="en-US" sz="1600" b="1" dirty="0">
                          <a:effectLst/>
                          <a:cs typeface="B Yagut" pitchFamily="2" charset="-78"/>
                        </a:rPr>
                        <a:t>BMI</a:t>
                      </a:r>
                      <a:endParaRPr lang="en-US" sz="1600" b="1" dirty="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endParaRPr lang="fa-IR" sz="1600" b="1" dirty="0" smtClean="0">
                        <a:effectLst/>
                        <a:cs typeface="B Yagut" pitchFamily="2" charset="-78"/>
                      </a:endParaRPr>
                    </a:p>
                    <a:p>
                      <a:pPr algn="ctr" rtl="1">
                        <a:lnSpc>
                          <a:spcPct val="115000"/>
                        </a:lnSpc>
                        <a:spcAft>
                          <a:spcPts val="0"/>
                        </a:spcAft>
                      </a:pPr>
                      <a:r>
                        <a:rPr lang="fa-IR" sz="1600" b="1" dirty="0" smtClean="0">
                          <a:effectLst/>
                          <a:cs typeface="B Yagut" pitchFamily="2" charset="-78"/>
                        </a:rPr>
                        <a:t>وضعیت </a:t>
                      </a:r>
                      <a:r>
                        <a:rPr lang="fa-IR" sz="1600" b="1" dirty="0">
                          <a:effectLst/>
                          <a:cs typeface="B Yagut" pitchFamily="2" charset="-78"/>
                        </a:rPr>
                        <a:t>بدنی مادر</a:t>
                      </a:r>
                      <a:endParaRPr lang="en-US" sz="1600" b="1" dirty="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endParaRPr lang="fa-IR" sz="1600" b="1" dirty="0" smtClean="0">
                        <a:effectLst/>
                        <a:cs typeface="B Yagut" pitchFamily="2" charset="-78"/>
                      </a:endParaRPr>
                    </a:p>
                    <a:p>
                      <a:pPr algn="ctr" rtl="1">
                        <a:lnSpc>
                          <a:spcPct val="115000"/>
                        </a:lnSpc>
                        <a:spcAft>
                          <a:spcPts val="0"/>
                        </a:spcAft>
                      </a:pPr>
                      <a:r>
                        <a:rPr lang="fa-IR" sz="1600" b="1" dirty="0" smtClean="0">
                          <a:effectLst/>
                          <a:cs typeface="B Yagut" pitchFamily="2" charset="-78"/>
                        </a:rPr>
                        <a:t>وضعیت </a:t>
                      </a:r>
                      <a:r>
                        <a:rPr lang="en-US" sz="1600" b="1" dirty="0">
                          <a:effectLst/>
                          <a:cs typeface="B Yagut" pitchFamily="2" charset="-78"/>
                        </a:rPr>
                        <a:t>BMI</a:t>
                      </a:r>
                      <a:endParaRPr lang="en-US" sz="1600" b="1" dirty="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endParaRPr lang="fa-IR" sz="1600" b="1" dirty="0" smtClean="0">
                        <a:effectLst/>
                        <a:cs typeface="B Yagut" pitchFamily="2" charset="-78"/>
                      </a:endParaRPr>
                    </a:p>
                    <a:p>
                      <a:pPr algn="ctr" rtl="1">
                        <a:lnSpc>
                          <a:spcPct val="115000"/>
                        </a:lnSpc>
                        <a:spcAft>
                          <a:spcPts val="0"/>
                        </a:spcAft>
                      </a:pPr>
                      <a:r>
                        <a:rPr lang="fa-IR" sz="1600" b="1" dirty="0" smtClean="0">
                          <a:effectLst/>
                          <a:cs typeface="B Yagut" pitchFamily="2" charset="-78"/>
                        </a:rPr>
                        <a:t>افزایش </a:t>
                      </a:r>
                      <a:r>
                        <a:rPr lang="fa-IR" sz="1600" b="1" dirty="0">
                          <a:effectLst/>
                          <a:cs typeface="B Yagut" pitchFamily="2" charset="-78"/>
                        </a:rPr>
                        <a:t>وزن کل (کیلو گرم)</a:t>
                      </a:r>
                      <a:endParaRPr lang="en-US" sz="1600" b="1" dirty="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endParaRPr lang="fa-IR" sz="1600" b="1" dirty="0" smtClean="0">
                        <a:effectLst/>
                        <a:cs typeface="B Yagut" pitchFamily="2" charset="-78"/>
                      </a:endParaRPr>
                    </a:p>
                    <a:p>
                      <a:pPr algn="ctr" rtl="1">
                        <a:lnSpc>
                          <a:spcPct val="115000"/>
                        </a:lnSpc>
                        <a:spcAft>
                          <a:spcPts val="0"/>
                        </a:spcAft>
                      </a:pPr>
                      <a:r>
                        <a:rPr lang="fa-IR" sz="1600" b="1" dirty="0" smtClean="0">
                          <a:effectLst/>
                          <a:cs typeface="B Yagut" pitchFamily="2" charset="-78"/>
                        </a:rPr>
                        <a:t>میزان </a:t>
                      </a:r>
                      <a:r>
                        <a:rPr lang="fa-IR" sz="1600" b="1" dirty="0">
                          <a:effectLst/>
                          <a:cs typeface="B Yagut" pitchFamily="2" charset="-78"/>
                        </a:rPr>
                        <a:t>افزایش وزن هفتگی از هفته 13 بارداری به بعد (1کیلو گرم)</a:t>
                      </a:r>
                      <a:endParaRPr lang="en-US" sz="1600" b="1" dirty="0">
                        <a:effectLst/>
                        <a:latin typeface="Calibri"/>
                        <a:ea typeface="Calibri"/>
                        <a:cs typeface="B Yagut" pitchFamily="2" charset="-78"/>
                      </a:endParaRPr>
                    </a:p>
                  </a:txBody>
                  <a:tcPr marL="68580" marR="68580" marT="0" marB="0"/>
                </a:tc>
              </a:tr>
              <a:tr h="507173">
                <a:tc>
                  <a:txBody>
                    <a:bodyPr/>
                    <a:lstStyle/>
                    <a:p>
                      <a:pPr algn="ctr" rtl="1">
                        <a:lnSpc>
                          <a:spcPct val="115000"/>
                        </a:lnSpc>
                        <a:spcAft>
                          <a:spcPts val="0"/>
                        </a:spcAft>
                      </a:pPr>
                      <a:r>
                        <a:rPr lang="fa-IR" sz="1600" b="1" dirty="0">
                          <a:effectLst/>
                          <a:cs typeface="B Yagut" pitchFamily="2" charset="-78"/>
                        </a:rPr>
                        <a:t>زرد</a:t>
                      </a:r>
                      <a:endParaRPr lang="en-US" sz="1600" b="1" dirty="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600" b="1" dirty="0">
                          <a:effectLst/>
                          <a:cs typeface="B Yagut" pitchFamily="2" charset="-78"/>
                        </a:rPr>
                        <a:t>لاغر</a:t>
                      </a:r>
                      <a:endParaRPr lang="en-US" sz="1600" b="1" dirty="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600" b="1">
                          <a:effectLst/>
                          <a:cs typeface="B Yagut" pitchFamily="2" charset="-78"/>
                        </a:rPr>
                        <a:t>کمتر از 5/18</a:t>
                      </a:r>
                      <a:endParaRPr lang="en-US" sz="1600" b="1">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600" b="1">
                          <a:effectLst/>
                          <a:cs typeface="B Yagut" pitchFamily="2" charset="-78"/>
                        </a:rPr>
                        <a:t>18-5/12</a:t>
                      </a:r>
                      <a:endParaRPr lang="en-US" sz="1600" b="1">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600" b="1" dirty="0">
                          <a:effectLst/>
                          <a:cs typeface="B Yagut" pitchFamily="2" charset="-78"/>
                        </a:rPr>
                        <a:t>5/</a:t>
                      </a:r>
                      <a:endParaRPr lang="en-US" sz="1600" b="1" dirty="0">
                        <a:effectLst/>
                        <a:latin typeface="Calibri"/>
                        <a:ea typeface="Calibri"/>
                        <a:cs typeface="B Yagut" pitchFamily="2" charset="-78"/>
                      </a:endParaRPr>
                    </a:p>
                  </a:txBody>
                  <a:tcPr marL="68580" marR="68580" marT="0" marB="0"/>
                </a:tc>
              </a:tr>
              <a:tr h="410850">
                <a:tc>
                  <a:txBody>
                    <a:bodyPr/>
                    <a:lstStyle/>
                    <a:p>
                      <a:pPr algn="ctr" rtl="1">
                        <a:lnSpc>
                          <a:spcPct val="115000"/>
                        </a:lnSpc>
                        <a:spcAft>
                          <a:spcPts val="0"/>
                        </a:spcAft>
                      </a:pPr>
                      <a:r>
                        <a:rPr lang="fa-IR" sz="1600" b="1">
                          <a:effectLst/>
                          <a:cs typeface="B Yagut" pitchFamily="2" charset="-78"/>
                        </a:rPr>
                        <a:t>سبز</a:t>
                      </a:r>
                      <a:endParaRPr lang="en-US" sz="1600" b="1">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600" b="1" dirty="0">
                          <a:effectLst/>
                          <a:cs typeface="B Yagut" pitchFamily="2" charset="-78"/>
                        </a:rPr>
                        <a:t>طبیعی</a:t>
                      </a:r>
                      <a:endParaRPr lang="en-US" sz="1600" b="1" dirty="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600" b="1">
                          <a:effectLst/>
                          <a:cs typeface="B Yagut" pitchFamily="2" charset="-78"/>
                        </a:rPr>
                        <a:t>9/24-5/18</a:t>
                      </a:r>
                      <a:endParaRPr lang="en-US" sz="1600" b="1">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600" b="1">
                          <a:effectLst/>
                          <a:cs typeface="B Yagut" pitchFamily="2" charset="-78"/>
                        </a:rPr>
                        <a:t>16-5/11</a:t>
                      </a:r>
                      <a:endParaRPr lang="en-US" sz="1600" b="1">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600" b="1">
                          <a:effectLst/>
                          <a:cs typeface="B Yagut" pitchFamily="2" charset="-78"/>
                        </a:rPr>
                        <a:t>4/</a:t>
                      </a:r>
                      <a:endParaRPr lang="en-US" sz="1600" b="1">
                        <a:effectLst/>
                        <a:latin typeface="Calibri"/>
                        <a:ea typeface="Calibri"/>
                        <a:cs typeface="B Yagut" pitchFamily="2" charset="-78"/>
                      </a:endParaRPr>
                    </a:p>
                  </a:txBody>
                  <a:tcPr marL="68580" marR="68580" marT="0" marB="0"/>
                </a:tc>
              </a:tr>
              <a:tr h="410850">
                <a:tc>
                  <a:txBody>
                    <a:bodyPr/>
                    <a:lstStyle/>
                    <a:p>
                      <a:pPr algn="ctr" rtl="1">
                        <a:lnSpc>
                          <a:spcPct val="115000"/>
                        </a:lnSpc>
                        <a:spcAft>
                          <a:spcPts val="0"/>
                        </a:spcAft>
                      </a:pPr>
                      <a:r>
                        <a:rPr lang="fa-IR" sz="1600" b="1">
                          <a:effectLst/>
                          <a:cs typeface="B Yagut" pitchFamily="2" charset="-78"/>
                        </a:rPr>
                        <a:t>نارنجی</a:t>
                      </a:r>
                      <a:endParaRPr lang="en-US" sz="1600" b="1">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600" b="1" dirty="0">
                          <a:effectLst/>
                          <a:cs typeface="B Yagut" pitchFamily="2" charset="-78"/>
                        </a:rPr>
                        <a:t>اضافه وزن</a:t>
                      </a:r>
                      <a:endParaRPr lang="en-US" sz="1600" b="1" dirty="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600" b="1" dirty="0" smtClean="0">
                          <a:effectLst/>
                          <a:cs typeface="B Yagut" pitchFamily="2" charset="-78"/>
                        </a:rPr>
                        <a:t>29/9-25</a:t>
                      </a:r>
                      <a:endParaRPr lang="en-US" sz="1600" b="1" dirty="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600" b="1">
                          <a:effectLst/>
                          <a:cs typeface="B Yagut" pitchFamily="2" charset="-78"/>
                        </a:rPr>
                        <a:t>5/11-7</a:t>
                      </a:r>
                      <a:endParaRPr lang="en-US" sz="1600" b="1">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600" b="1">
                          <a:effectLst/>
                          <a:cs typeface="B Yagut" pitchFamily="2" charset="-78"/>
                        </a:rPr>
                        <a:t>3/</a:t>
                      </a:r>
                      <a:endParaRPr lang="en-US" sz="1600" b="1">
                        <a:effectLst/>
                        <a:latin typeface="Calibri"/>
                        <a:ea typeface="Calibri"/>
                        <a:cs typeface="B Yagut" pitchFamily="2" charset="-78"/>
                      </a:endParaRPr>
                    </a:p>
                  </a:txBody>
                  <a:tcPr marL="68580" marR="68580" marT="0" marB="0"/>
                </a:tc>
              </a:tr>
              <a:tr h="821700">
                <a:tc>
                  <a:txBody>
                    <a:bodyPr/>
                    <a:lstStyle/>
                    <a:p>
                      <a:pPr algn="ctr" rtl="1">
                        <a:lnSpc>
                          <a:spcPct val="115000"/>
                        </a:lnSpc>
                        <a:spcAft>
                          <a:spcPts val="0"/>
                        </a:spcAft>
                      </a:pPr>
                      <a:r>
                        <a:rPr lang="fa-IR" sz="1600" b="1">
                          <a:effectLst/>
                          <a:cs typeface="B Yagut" pitchFamily="2" charset="-78"/>
                        </a:rPr>
                        <a:t>قرمز</a:t>
                      </a:r>
                      <a:endParaRPr lang="en-US" sz="1600" b="1">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600" b="1" dirty="0">
                          <a:effectLst/>
                          <a:cs typeface="B Yagut" pitchFamily="2" charset="-78"/>
                        </a:rPr>
                        <a:t>چاق</a:t>
                      </a:r>
                      <a:endParaRPr lang="en-US" sz="1600" b="1" dirty="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600" b="1" dirty="0" smtClean="0">
                          <a:effectLst/>
                          <a:cs typeface="B Yagut" pitchFamily="2" charset="-78"/>
                        </a:rPr>
                        <a:t> مساوی وبیشتر </a:t>
                      </a:r>
                      <a:r>
                        <a:rPr lang="fa-IR" sz="1600" b="1" dirty="0">
                          <a:effectLst/>
                          <a:cs typeface="B Yagut" pitchFamily="2" charset="-78"/>
                        </a:rPr>
                        <a:t>از </a:t>
                      </a:r>
                      <a:r>
                        <a:rPr lang="fa-IR" sz="1600" b="1" dirty="0" smtClean="0">
                          <a:effectLst/>
                          <a:cs typeface="B Yagut" pitchFamily="2" charset="-78"/>
                        </a:rPr>
                        <a:t>30</a:t>
                      </a:r>
                      <a:endParaRPr lang="en-US" sz="1600" b="1" dirty="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600" b="1" smtClean="0">
                          <a:effectLst/>
                          <a:cs typeface="B Yagut" pitchFamily="2" charset="-78"/>
                        </a:rPr>
                        <a:t>9-5</a:t>
                      </a:r>
                      <a:endParaRPr lang="en-US" sz="1600" b="1" dirty="0">
                        <a:effectLst/>
                        <a:latin typeface="Calibri"/>
                        <a:ea typeface="Calibri"/>
                        <a:cs typeface="B Yagut" pitchFamily="2" charset="-78"/>
                      </a:endParaRPr>
                    </a:p>
                  </a:txBody>
                  <a:tcPr marL="68580" marR="68580" marT="0" marB="0"/>
                </a:tc>
                <a:tc>
                  <a:txBody>
                    <a:bodyPr/>
                    <a:lstStyle/>
                    <a:p>
                      <a:pPr algn="ctr" rtl="1">
                        <a:lnSpc>
                          <a:spcPct val="115000"/>
                        </a:lnSpc>
                        <a:spcAft>
                          <a:spcPts val="0"/>
                        </a:spcAft>
                      </a:pPr>
                      <a:r>
                        <a:rPr lang="fa-IR" sz="1600" b="1" dirty="0">
                          <a:effectLst/>
                          <a:cs typeface="B Yagut" pitchFamily="2" charset="-78"/>
                        </a:rPr>
                        <a:t>به صورت فردی تعیین می شود</a:t>
                      </a:r>
                      <a:endParaRPr lang="en-US" sz="1600" b="1" dirty="0">
                        <a:effectLst/>
                        <a:latin typeface="Calibri"/>
                        <a:ea typeface="Calibri"/>
                        <a:cs typeface="B Yagut" pitchFamily="2" charset="-78"/>
                      </a:endParaRPr>
                    </a:p>
                  </a:txBody>
                  <a:tcPr marL="68580" marR="68580" marT="0" marB="0"/>
                </a:tc>
              </a:tr>
            </a:tbl>
          </a:graphicData>
        </a:graphic>
      </p:graphicFrame>
      <p:sp>
        <p:nvSpPr>
          <p:cNvPr id="7" name="Rectangle 1"/>
          <p:cNvSpPr>
            <a:spLocks noChangeArrowheads="1"/>
          </p:cNvSpPr>
          <p:nvPr/>
        </p:nvSpPr>
        <p:spPr bwMode="auto">
          <a:xfrm>
            <a:off x="3162300" y="31861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fa-IR"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42352557"/>
      </p:ext>
    </p:extLst>
  </p:cSld>
  <p:clrMapOvr>
    <a:masterClrMapping/>
  </p:clrMapOvr>
  <mc:AlternateContent xmlns:mc="http://schemas.openxmlformats.org/markup-compatibility/2006" xmlns:p14="http://schemas.microsoft.com/office/powerpoint/2010/main">
    <mc:Choice Requires="p14">
      <p:transition spd="slow" p14:dur="2000" advTm="47880"/>
    </mc:Choice>
    <mc:Fallback xmlns="">
      <p:transition spd="slow" advTm="47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شیراز</_x062f__x0627__x0646__x0634__x06af__x0627__x0647_>
    <_x0646__x0648__x0639__x0020__x062d__x06cc__x0637__x0647_ xmlns="12fdc5dc-769e-4543-b10d-fbea3dac4417">اصول تغذیه</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5NN7CDR5NKU2-831-784</_dlc_DocId>
    <_dlc_DocIdUrl xmlns="1047730d-92e1-4018-9084-d932fd3a7f58">
      <Url>http://www.health.gov.ir/hnd/_layouts/DocIdRedir.aspx?ID=5NN7CDR5NKU2-831-784</Url>
      <Description>5NN7CDR5NKU2-831-784</Description>
    </_dlc_DocIdUrl>
  </documentManagement>
</p:properties>
</file>

<file path=customXml/itemProps1.xml><?xml version="1.0" encoding="utf-8"?>
<ds:datastoreItem xmlns:ds="http://schemas.openxmlformats.org/officeDocument/2006/customXml" ds:itemID="{973D966D-AFE3-49F6-A214-A9131AE393AB}"/>
</file>

<file path=customXml/itemProps2.xml><?xml version="1.0" encoding="utf-8"?>
<ds:datastoreItem xmlns:ds="http://schemas.openxmlformats.org/officeDocument/2006/customXml" ds:itemID="{B8E9483B-F498-45F1-A7BC-8E5F2CEC2138}"/>
</file>

<file path=customXml/itemProps3.xml><?xml version="1.0" encoding="utf-8"?>
<ds:datastoreItem xmlns:ds="http://schemas.openxmlformats.org/officeDocument/2006/customXml" ds:itemID="{7B87F92C-F844-43E4-8879-C5D15B53B515}"/>
</file>

<file path=customXml/itemProps4.xml><?xml version="1.0" encoding="utf-8"?>
<ds:datastoreItem xmlns:ds="http://schemas.openxmlformats.org/officeDocument/2006/customXml" ds:itemID="{4EEB072E-0C0D-486A-AA42-EF8B173C2CCA}"/>
</file>

<file path=docProps/app.xml><?xml version="1.0" encoding="utf-8"?>
<Properties xmlns="http://schemas.openxmlformats.org/officeDocument/2006/extended-properties" xmlns:vt="http://schemas.openxmlformats.org/officeDocument/2006/docPropsVTypes">
  <TotalTime>334</TotalTime>
  <Words>2144</Words>
  <Application>Microsoft Office PowerPoint</Application>
  <PresentationFormat>Widescreen</PresentationFormat>
  <Paragraphs>239</Paragraphs>
  <Slides>39</Slides>
  <Notes>1</Notes>
  <HiddenSlides>0</HiddenSlides>
  <MMClips>36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B Nazanin</vt:lpstr>
      <vt:lpstr>B Yagut</vt:lpstr>
      <vt:lpstr>Calibri</vt:lpstr>
      <vt:lpstr>Calibri Light</vt:lpstr>
      <vt:lpstr>Times New Roman</vt:lpstr>
      <vt:lpstr>Office Theme</vt:lpstr>
      <vt:lpstr>فصل سوم    تغذیه در گروههای مختلف سنی و گروههای آسیب پذیر</vt:lpstr>
      <vt:lpstr>مشخصات سند</vt:lpstr>
      <vt:lpstr>PowerPoint Presentation</vt:lpstr>
      <vt:lpstr>اهداف آموزشی</vt:lpstr>
      <vt:lpstr>فهرست عناوین </vt:lpstr>
      <vt:lpstr>PowerPoint Presentation</vt:lpstr>
      <vt:lpstr>اهمیت تغذیه در دوران بارداری</vt:lpstr>
      <vt:lpstr>جدول راهنمای غذایی زنان در دوران بارداری</vt:lpstr>
      <vt:lpstr>میزان افزایش وزن در دوران بارداری با توجه به نمایه توده بدنی</vt:lpstr>
      <vt:lpstr>مشکلات شایع تغذیه ای در دوران بارداری</vt:lpstr>
      <vt:lpstr>شناسایی مادران باردار در معرض خطر سوءتغذیه</vt:lpstr>
      <vt:lpstr>تغذیه در دوران شیر دهی</vt:lpstr>
      <vt:lpstr>فوائد شیر دهی</vt:lpstr>
      <vt:lpstr>نیازهای تغذیه ای مادران شیرده</vt:lpstr>
      <vt:lpstr>تغذیه تکمیلی</vt:lpstr>
      <vt:lpstr>توصیه های کلی در مورد تغذیه کودک</vt:lpstr>
      <vt:lpstr>چند نکته مهم درتغذیه کودک</vt:lpstr>
      <vt:lpstr>خلاصه و نتیجه گیری </vt:lpstr>
      <vt:lpstr>پرسش و پاسخ </vt:lpstr>
      <vt:lpstr>PowerPoint Presentation</vt:lpstr>
      <vt:lpstr>اهداف آموزشی </vt:lpstr>
      <vt:lpstr>فهرست عناوین </vt:lpstr>
      <vt:lpstr>تغذیه کودک 2-1سال</vt:lpstr>
      <vt:lpstr>چند نکته درمورد تغذیه کودک 2-1ساله</vt:lpstr>
      <vt:lpstr>تغذیه کودک 5-3 سال</vt:lpstr>
      <vt:lpstr>برنامه غذایی کودک</vt:lpstr>
      <vt:lpstr>تغذیه در دوران بلوغ </vt:lpstr>
      <vt:lpstr>PowerPoint Presentation</vt:lpstr>
      <vt:lpstr>PowerPoint Presentation</vt:lpstr>
      <vt:lpstr> ارزیابی وضعیت تغذیه در نوجوانی :</vt:lpstr>
      <vt:lpstr>PowerPoint Presentation</vt:lpstr>
      <vt:lpstr>اختلالات تغذیه ای در نوجوانان </vt:lpstr>
      <vt:lpstr>تغذیه در سالمندان</vt:lpstr>
      <vt:lpstr>توصیه های تغذیه ای برای سالمندان</vt:lpstr>
      <vt:lpstr>PowerPoint Presentation</vt:lpstr>
      <vt:lpstr>خلاصه ونتیجه گیری</vt:lpstr>
      <vt:lpstr>پرسش و پاسخ</vt:lpstr>
      <vt:lpstr>فهرست منابع</vt:lpstr>
      <vt:lpstr>لطفا نظرات وپیشنهادات خود را پیرامون این بسته آموزشی به آدرس زیر ارسال کنید</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تغذیه در گروههای مختلف سنی و گروههای آسیب پذیر</dc:title>
  <dc:creator>bornanet</dc:creator>
  <cp:lastModifiedBy>لیلا قوامی</cp:lastModifiedBy>
  <cp:revision>141</cp:revision>
  <dcterms:created xsi:type="dcterms:W3CDTF">2020-04-27T15:10:15Z</dcterms:created>
  <dcterms:modified xsi:type="dcterms:W3CDTF">2020-06-30T09:39:58Z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335a88e1-2d10-4018-9577-86f784194a56</vt:lpwstr>
  </property>
</Properties>
</file>